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4" r:id="rId2"/>
    <p:sldId id="510" r:id="rId3"/>
    <p:sldId id="498" r:id="rId4"/>
    <p:sldId id="494" r:id="rId5"/>
    <p:sldId id="501" r:id="rId6"/>
    <p:sldId id="502" r:id="rId7"/>
    <p:sldId id="503" r:id="rId8"/>
    <p:sldId id="505" r:id="rId9"/>
    <p:sldId id="506" r:id="rId10"/>
    <p:sldId id="504" r:id="rId11"/>
    <p:sldId id="492" r:id="rId12"/>
    <p:sldId id="509" r:id="rId13"/>
    <p:sldId id="432" r:id="rId14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CCFF66"/>
    <a:srgbClr val="003399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7" autoAdjust="0"/>
    <p:restoredTop sz="94614" autoAdjust="0"/>
  </p:normalViewPr>
  <p:slideViewPr>
    <p:cSldViewPr>
      <p:cViewPr varScale="1">
        <p:scale>
          <a:sx n="84" d="100"/>
          <a:sy n="84" d="100"/>
        </p:scale>
        <p:origin x="148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698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38049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t" anchorCtr="0" compatLnSpc="1">
            <a:prstTxWarp prst="textNoShape">
              <a:avLst/>
            </a:prstTxWarp>
          </a:bodyPr>
          <a:lstStyle>
            <a:lvl1pPr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85" y="3"/>
            <a:ext cx="3038049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t" anchorCtr="0" compatLnSpc="1">
            <a:prstTxWarp prst="textNoShape">
              <a:avLst/>
            </a:prstTxWarp>
          </a:bodyPr>
          <a:lstStyle>
            <a:lvl1pPr algn="r"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201"/>
            <a:ext cx="3038049" cy="46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b" anchorCtr="0" compatLnSpc="1">
            <a:prstTxWarp prst="textNoShape">
              <a:avLst/>
            </a:prstTxWarp>
          </a:bodyPr>
          <a:lstStyle>
            <a:lvl1pPr defTabSz="92062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85" y="8829201"/>
            <a:ext cx="3038049" cy="46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7" tIns="46049" rIns="92097" bIns="46049" numCol="1" anchor="b" anchorCtr="0" compatLnSpc="1">
            <a:prstTxWarp prst="textNoShape">
              <a:avLst/>
            </a:prstTxWarp>
          </a:bodyPr>
          <a:lstStyle>
            <a:lvl1pPr algn="r" defTabSz="920620">
              <a:defRPr sz="1300"/>
            </a:lvl1pPr>
          </a:lstStyle>
          <a:p>
            <a:pPr>
              <a:defRPr/>
            </a:pPr>
            <a:fld id="{ABF1A770-D974-417A-B075-43C6016333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653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36482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>
            <a:lvl1pPr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924" y="3"/>
            <a:ext cx="3036481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70" y="4415323"/>
            <a:ext cx="5138661" cy="418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44"/>
            <a:ext cx="3036482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b" anchorCtr="0" compatLnSpc="1">
            <a:prstTxWarp prst="textNoShape">
              <a:avLst/>
            </a:prstTxWarp>
          </a:bodyPr>
          <a:lstStyle>
            <a:lvl1pPr defTabSz="91449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924" y="8830644"/>
            <a:ext cx="3036481" cy="4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5" tIns="45743" rIns="91485" bIns="4574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300"/>
            </a:lvl1pPr>
          </a:lstStyle>
          <a:p>
            <a:pPr>
              <a:defRPr/>
            </a:pPr>
            <a:fld id="{643E5AAC-67B5-43FF-A8B7-2E68E05141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5384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6EB36-4FC0-4751-9D34-136484FEB1D1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0" y="788988"/>
            <a:ext cx="5133975" cy="3851275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415"/>
            <a:ext cx="5183188" cy="4559430"/>
          </a:xfrm>
          <a:ln/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895897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693738"/>
            <a:ext cx="4527550" cy="33956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299216"/>
            <a:ext cx="4900824" cy="4022207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39115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48681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2A30B-9B25-4189-9C74-9E0775422330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693738"/>
            <a:ext cx="4525963" cy="3394075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7" y="4297868"/>
            <a:ext cx="4900824" cy="4016841"/>
          </a:xfrm>
          <a:ln/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39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693738"/>
            <a:ext cx="4527550" cy="33956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299216"/>
            <a:ext cx="4900824" cy="4022207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55749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57428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98310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073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6EB36-4FC0-4751-9D34-136484FEB1D1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715963"/>
            <a:ext cx="4667250" cy="3500437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6" y="4432628"/>
            <a:ext cx="5118282" cy="4142789"/>
          </a:xfrm>
          <a:ln/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1582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78051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55345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8812" indent="-279403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2045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1454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20863" indent="-223227" defTabSz="8825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46620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872376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298132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723888" indent="-223227" defTabSz="8825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2200" y="693738"/>
            <a:ext cx="4530725" cy="33972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16" y="4300591"/>
            <a:ext cx="4900824" cy="4023494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4249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33CD-D64F-4983-86A0-2C64345555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06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3B802-EF0F-4ABE-B955-D4183E385B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175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A7743-1114-474F-927A-F4DAAC6F57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46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AF7A-012F-448B-8F31-C2DA076069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83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E6A48-8937-449F-82AE-31FB5ADD97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74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9E99-FB4A-4961-A9BD-40C8215834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381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A1E8-DB16-4989-8FF9-3BB58B1974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96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58FF-62AF-4E2D-933F-864E0C0F0A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6" name="Immagine 5" descr="Logo_Cciaa_202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6248400"/>
            <a:ext cx="140970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600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0F4A-28B9-4E73-8346-96A8B583FF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39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5E52-5B21-4D4D-B86C-F2A043395E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71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7FCC-5FE3-43C8-9C9A-6583232C6C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046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F4D6B-DDBD-456A-B90F-9C53334BBF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_Cciaa_20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68960"/>
            <a:ext cx="2876550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1800" y="1061864"/>
            <a:ext cx="8388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3600" b="1" kern="0" dirty="0" smtClean="0">
                <a:latin typeface="Arial" charset="0"/>
              </a:rPr>
              <a:t>AGRICOLTURA E VITIVINICOLO IN TOSCANA</a:t>
            </a:r>
            <a:endParaRPr lang="it-IT" altLang="it-IT" sz="3600" b="1" kern="0" dirty="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92162" y="5013176"/>
            <a:ext cx="6876182" cy="63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it-IT" altLang="it-IT" sz="18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Giuseppe </a:t>
            </a:r>
            <a:r>
              <a:rPr lang="it-IT" altLang="it-IT" sz="1800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Salvini</a:t>
            </a:r>
            <a:r>
              <a:rPr lang="it-IT" altLang="it-IT" sz="18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Segretario Generale CCIAA Firenze</a:t>
            </a:r>
          </a:p>
        </p:txBody>
      </p:sp>
    </p:spTree>
    <p:extLst>
      <p:ext uri="{BB962C8B-B14F-4D97-AF65-F5344CB8AC3E}">
        <p14:creationId xmlns:p14="http://schemas.microsoft.com/office/powerpoint/2010/main" val="27855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I prodotti DOP e IGP in Toscana: sintesi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Rapporto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Ismea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Qualivita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6378400"/>
            <a:ext cx="1152241" cy="372309"/>
          </a:xfrm>
          <a:prstGeom prst="rect">
            <a:avLst/>
          </a:prstGeom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700699"/>
            <a:ext cx="7924750" cy="576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b="1" dirty="0" err="1">
                <a:solidFill>
                  <a:schemeClr val="tx1"/>
                </a:solidFill>
                <a:latin typeface="Arial" charset="0"/>
              </a:rPr>
              <a:t>Maturita’</a:t>
            </a:r>
            <a:r>
              <a:rPr lang="it-IT" altLang="it-IT" sz="2800" b="1" dirty="0">
                <a:solidFill>
                  <a:schemeClr val="tx1"/>
                </a:solidFill>
                <a:latin typeface="Arial" charset="0"/>
              </a:rPr>
              <a:t> digitale tra agricoltura ed enoturismo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4" y="6597650"/>
            <a:ext cx="619325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Punto Impresa Digitale Camera di Commercio di Firenze su dati </a:t>
            </a:r>
            <a:r>
              <a:rPr lang="it-IT" altLang="it-IT" sz="1100" b="1" dirty="0" err="1">
                <a:solidFill>
                  <a:srgbClr val="10253F"/>
                </a:solidFill>
                <a:latin typeface="Calibri" pitchFamily="34" charset="0"/>
              </a:rPr>
              <a:t>Censis</a:t>
            </a: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, </a:t>
            </a:r>
            <a:r>
              <a:rPr lang="it-IT" altLang="it-IT" sz="1100" b="1" dirty="0" err="1">
                <a:solidFill>
                  <a:srgbClr val="10253F"/>
                </a:solidFill>
                <a:latin typeface="Calibri" pitchFamily="34" charset="0"/>
              </a:rPr>
              <a:t>Eurisko</a:t>
            </a: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 e </a:t>
            </a:r>
            <a:r>
              <a:rPr lang="it-IT" altLang="it-IT" sz="1100" b="1" dirty="0" err="1">
                <a:solidFill>
                  <a:srgbClr val="10253F"/>
                </a:solidFill>
                <a:latin typeface="Calibri" pitchFamily="34" charset="0"/>
              </a:rPr>
              <a:t>Ismea</a:t>
            </a:r>
            <a:endParaRPr lang="it-IT" altLang="it-IT" sz="1100" b="1" dirty="0">
              <a:solidFill>
                <a:srgbClr val="10253F"/>
              </a:solidFill>
              <a:latin typeface="Calibri" pitchFamily="34" charset="0"/>
            </a:endParaRPr>
          </a:p>
        </p:txBody>
      </p:sp>
      <p:pic>
        <p:nvPicPr>
          <p:cNvPr id="17" name="Immagine 16" descr="Logo_Cciaa_20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263" y="6378488"/>
            <a:ext cx="14097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932040" y="622108"/>
            <a:ext cx="4202923" cy="546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2300" kern="0" dirty="0">
                <a:solidFill>
                  <a:schemeClr val="tx1"/>
                </a:solidFill>
                <a:latin typeface="Arial" charset="0"/>
              </a:rPr>
              <a:t>In Italia il 30% delle cantine vede l’uso dell’IA in funzione della sostenibilità e dell’efficienza, il 18% delle cantine implementa tecnologie per il miglioramento della gestione agricola e della qualità del vino, il 12% per affinare strategie promozionali.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it-IT" altLang="it-IT" sz="2300" kern="0" dirty="0">
                <a:solidFill>
                  <a:schemeClr val="tx1"/>
                </a:solidFill>
                <a:latin typeface="Arial" charset="0"/>
              </a:rPr>
              <a:t>Creazione di esperienze enoturistiche altamente personalizzate;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it-IT" altLang="it-IT" sz="2300" kern="0" dirty="0">
                <a:solidFill>
                  <a:schemeClr val="tx1"/>
                </a:solidFill>
                <a:latin typeface="Arial" charset="0"/>
              </a:rPr>
              <a:t>Miglioramento dell’interattività con i turisti;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it-IT" altLang="it-IT" sz="2300" kern="0" dirty="0">
                <a:solidFill>
                  <a:schemeClr val="tx1"/>
                </a:solidFill>
                <a:latin typeface="Arial" charset="0"/>
              </a:rPr>
              <a:t>Perfezionamento delle attività di produzione in una prospettiva di efficienza e sostenibilità sempre più ampia, che spazia dal rapporto con le risorse naturali, l’analisi del terreno, l’uso del suolo e di macchine «</a:t>
            </a:r>
            <a:r>
              <a:rPr lang="it-IT" altLang="it-IT" sz="2300" kern="0" dirty="0" err="1">
                <a:solidFill>
                  <a:schemeClr val="tx1"/>
                </a:solidFill>
                <a:latin typeface="Arial" charset="0"/>
              </a:rPr>
              <a:t>intellgenti</a:t>
            </a:r>
            <a:r>
              <a:rPr lang="it-IT" altLang="it-IT" sz="2300" kern="0" dirty="0">
                <a:solidFill>
                  <a:schemeClr val="tx1"/>
                </a:solidFill>
                <a:latin typeface="Arial" charset="0"/>
              </a:rPr>
              <a:t>» e degli altri fattori produttivi e promozionali, sino a proporre al consumatore finale prodotti di alta qualità.</a:t>
            </a:r>
          </a:p>
          <a:p>
            <a:pPr algn="just" eaLnBrk="1" hangingPunct="1"/>
            <a:endParaRPr lang="it-IT" altLang="it-IT" sz="1800" kern="0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764704"/>
            <a:ext cx="475252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Agriturismo in Toscana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Istat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6378400"/>
            <a:ext cx="1152241" cy="372309"/>
          </a:xfrm>
          <a:prstGeom prst="rect">
            <a:avLst/>
          </a:prstGeom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4" name="Immagine 13"/>
          <p:cNvPicPr>
            <a:picLocks/>
          </p:cNvPicPr>
          <p:nvPr/>
        </p:nvPicPr>
        <p:blipFill rotWithShape="1">
          <a:blip r:embed="rId4"/>
          <a:srcRect b="5648"/>
          <a:stretch/>
        </p:blipFill>
        <p:spPr>
          <a:xfrm>
            <a:off x="395536" y="993513"/>
            <a:ext cx="8064896" cy="4955767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332656" y="5373216"/>
            <a:ext cx="8352642" cy="39861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26674" y="5500513"/>
            <a:ext cx="2886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sinistra 16"/>
          <p:cNvSpPr/>
          <p:nvPr/>
        </p:nvSpPr>
        <p:spPr>
          <a:xfrm>
            <a:off x="8738660" y="5500513"/>
            <a:ext cx="2989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56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15"/>
          <a:stretch>
            <a:fillRect/>
          </a:stretch>
        </p:blipFill>
        <p:spPr bwMode="auto">
          <a:xfrm>
            <a:off x="1766888" y="260352"/>
            <a:ext cx="5613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177800" y="2084388"/>
            <a:ext cx="8642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4000" b="1" dirty="0">
                <a:solidFill>
                  <a:srgbClr val="002060"/>
                </a:solidFill>
                <a:latin typeface="Arial" charset="0"/>
              </a:rPr>
              <a:t>Grazie per l’attenzione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66815" y="4365104"/>
            <a:ext cx="6624637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hangingPunct="0"/>
            <a:r>
              <a:rPr lang="it-IT" altLang="it-IT" sz="1400" b="1" u="sng" dirty="0">
                <a:solidFill>
                  <a:srgbClr val="002060"/>
                </a:solidFill>
                <a:latin typeface="Arial" charset="0"/>
              </a:rPr>
              <a:t>Per approfondimenti</a:t>
            </a:r>
          </a:p>
          <a:p>
            <a:pPr eaLnBrk="0" hangingPunct="0"/>
            <a:endParaRPr lang="it-IT" altLang="it-IT" sz="1400" b="1" u="sng" dirty="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endParaRPr lang="it-IT" altLang="it-IT" sz="1400" dirty="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r>
              <a:rPr lang="it-IT" altLang="it-IT" sz="1400" b="1" dirty="0">
                <a:solidFill>
                  <a:srgbClr val="002060"/>
                </a:solidFill>
                <a:latin typeface="Arial" charset="0"/>
              </a:rPr>
              <a:t>CAMERA DI COMMERCIO DI FIRENZE – Ufficio </a:t>
            </a:r>
            <a:r>
              <a:rPr lang="it-IT" altLang="it-IT" sz="1400" b="1" dirty="0" smtClean="0">
                <a:solidFill>
                  <a:srgbClr val="002060"/>
                </a:solidFill>
                <a:latin typeface="Arial" charset="0"/>
              </a:rPr>
              <a:t>Studi e Statistica</a:t>
            </a:r>
            <a:endParaRPr lang="it-IT" altLang="it-IT" sz="1400" b="1" dirty="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endParaRPr lang="it-IT" altLang="it-IT" sz="1400" dirty="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r>
              <a:rPr lang="it-IT" altLang="it-IT" sz="1400" dirty="0">
                <a:solidFill>
                  <a:srgbClr val="002060"/>
                </a:solidFill>
                <a:latin typeface="Arial" charset="0"/>
              </a:rPr>
              <a:t>www.fi.camcom.gov.it</a:t>
            </a:r>
          </a:p>
          <a:p>
            <a:pPr eaLnBrk="0" hangingPunct="0"/>
            <a:endParaRPr lang="it-IT" altLang="it-IT" sz="1400" dirty="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r>
              <a:rPr lang="it-IT" altLang="it-IT" sz="1400" dirty="0">
                <a:solidFill>
                  <a:srgbClr val="002060"/>
                </a:solidFill>
                <a:latin typeface="Arial" charset="0"/>
              </a:rPr>
              <a:t>statistica@fi.camcom.it</a:t>
            </a:r>
          </a:p>
        </p:txBody>
      </p:sp>
    </p:spTree>
    <p:extLst>
      <p:ext uri="{BB962C8B-B14F-4D97-AF65-F5344CB8AC3E}">
        <p14:creationId xmlns:p14="http://schemas.microsoft.com/office/powerpoint/2010/main" val="42550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552" y="-27384"/>
            <a:ext cx="8584984" cy="523220"/>
          </a:xfrm>
          <a:prstGeom prst="rect">
            <a:avLst/>
          </a:prstGeom>
        </p:spPr>
      </p:pic>
      <p:sp>
        <p:nvSpPr>
          <p:cNvPr id="392202" name="Line 10"/>
          <p:cNvSpPr>
            <a:spLocks noChangeShapeType="1"/>
          </p:cNvSpPr>
          <p:nvPr/>
        </p:nvSpPr>
        <p:spPr bwMode="auto">
          <a:xfrm>
            <a:off x="-36512" y="476672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59632" y="-33056"/>
            <a:ext cx="6624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di sintesi Toscana</a:t>
            </a:r>
            <a:endParaRPr lang="it-IT" altLang="it-IT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72524"/>
              </p:ext>
            </p:extLst>
          </p:nvPr>
        </p:nvGraphicFramePr>
        <p:xfrm>
          <a:off x="179512" y="620688"/>
          <a:ext cx="8713911" cy="5717360"/>
        </p:xfrm>
        <a:graphic>
          <a:graphicData uri="http://schemas.openxmlformats.org/drawingml/2006/table">
            <a:tbl>
              <a:tblPr/>
              <a:tblGrid>
                <a:gridCol w="2080250"/>
                <a:gridCol w="2475345"/>
                <a:gridCol w="1834860"/>
                <a:gridCol w="2323456"/>
              </a:tblGrid>
              <a:tr h="587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</a:rPr>
                        <a:t>Variabile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</a:rPr>
                        <a:t>Fonte e periodo di riferimento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</a:rPr>
                        <a:t>Valori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</a:rPr>
                        <a:t>Assoluti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anose="020F0502020204030204" pitchFamily="34" charset="0"/>
                        </a:rPr>
                        <a:t>Variazione % su anno precedente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PIL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Prometeia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136.383 (ML di €)                  Valori correnti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+0,7% 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PIL </a:t>
                      </a: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procapite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Istat-</a:t>
                      </a: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Prometeia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36.800 € (valori correnti)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Posizione in graduatoria: 11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Export (valore)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Istat II trim.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31.301.000 (ML di €)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Valori cumulati correnti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+8,7% 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Domanda di lavoro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Prometeia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2024 (stima)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1.659.561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+1,2%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Occupati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Istat II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1.684.000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+2,8%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Tasso di disoccupazione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Istat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4% (livello)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-1,4% (differenza %)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Produzione industriale (Fi)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2024 (CCIAA Fi)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kumimoji="0" lang="it-IT" alt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-5,7%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Produzione industriale (LU-PO-PT)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2024 (Confindustria Toscana Nord)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-2,1%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3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Imprese con sede all’interno della Regione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Infocamere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3° trimestre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443.180 unità locali attive, di cui 346.151 sedi attive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-0,1% (per le unità locali)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 (tasso di sviluppo per le sedi d’impresa)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Imprese artigiane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Infocamere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3° trimestre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110.052 localizzazioni di cui 99.519 sedi artigiane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+0,1% complessivo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Prestiti bancari alle imprese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Infocamere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2° trimestre 2024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45.966 (ML di €)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-4%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Piccole imprese </a:t>
                      </a:r>
                      <a:r>
                        <a:rPr kumimoji="0" lang="it-IT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medio grandi -3,1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%)</a:t>
                      </a: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Toscana: caratteristiche delle imprese agricole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dati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Infocamere</a:t>
            </a:r>
            <a:endParaRPr lang="it-IT" altLang="it-IT" sz="1100" b="1" dirty="0" smtClean="0">
              <a:solidFill>
                <a:srgbClr val="10253F"/>
              </a:solidFill>
              <a:latin typeface="Calibri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14216" y="2276872"/>
            <a:ext cx="85155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2400" kern="0" dirty="0" smtClean="0">
                <a:solidFill>
                  <a:schemeClr val="tx1"/>
                </a:solidFill>
                <a:latin typeface="Arial" charset="0"/>
              </a:rPr>
              <a:t>A Settembre 2024 sono 38.000 le imprese attive nel settore agricolo. Sono in larga parte (77,4%) imprese individuali. </a:t>
            </a:r>
          </a:p>
          <a:p>
            <a:pPr algn="just" eaLnBrk="1" hangingPunct="1"/>
            <a:r>
              <a:rPr lang="it-IT" altLang="it-IT" sz="2400" kern="0" dirty="0" smtClean="0">
                <a:solidFill>
                  <a:schemeClr val="tx1"/>
                </a:solidFill>
                <a:latin typeface="Arial" charset="0"/>
              </a:rPr>
              <a:t>La loro titolarità è prevalentemente maschile (65,7%), con una distribuzione per classe di età che vede prevalere le fasce centrali (da 45 a 69 anni: 51.9%) rispetto alle classi di età più giovani.</a:t>
            </a:r>
          </a:p>
          <a:p>
            <a:pPr algn="just" eaLnBrk="1" hangingPunct="1"/>
            <a:endParaRPr lang="it-IT" altLang="it-IT" sz="2400" kern="0" dirty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endParaRPr lang="it-IT" altLang="it-IT" sz="2400" kern="0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endParaRPr lang="it-IT" altLang="it-IT" sz="2400" kern="0" dirty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endParaRPr lang="it-IT" altLang="it-IT" sz="2400" kern="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" name="Immagine 16" descr="Logo_Cciaa_20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263" y="6378488"/>
            <a:ext cx="14097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e 1"/>
          <p:cNvSpPr/>
          <p:nvPr/>
        </p:nvSpPr>
        <p:spPr>
          <a:xfrm>
            <a:off x="689345" y="3676578"/>
            <a:ext cx="346569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2.676 su 4.625 imprese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vitinicole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 trovano nelle province di Firenze e Siena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4860032" y="3786728"/>
            <a:ext cx="3240360" cy="1657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571 nel grossetano </a:t>
            </a: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567 nell’aretino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I giovani nelle imprese agricole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elaborazioni su dati Registro delle Imprese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6378400"/>
            <a:ext cx="1152241" cy="37230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5248036" y="1869502"/>
            <a:ext cx="3860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Secondo 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orientamenti espressi dai partecipanti 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una recente indagine, </a:t>
            </a:r>
            <a:r>
              <a:rPr lang="it-IT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ricambio generazionale potrà coinvolgere il 40% delle aziende (46% per le aziende viticole); da notare che – in generale – viene ipotizzato che il 14% delle attività cesserà al ritiro del titolare. </a:t>
            </a:r>
            <a:endParaRPr lang="it-IT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8457" y="998066"/>
            <a:ext cx="6041316" cy="435500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79512" y="5312722"/>
            <a:ext cx="8615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Attualmente, l’imprenditoria giovanile in agricoltura è del 6,5% (Italia 7,3%, con una punta del 10% in Liguria). Sono 4.820 i ruoli aziendali ricoperti dagli under 35 nelle imprese agricole toscane (7,8%). L’imprenditoria giovanile pesa a livello nazionale per l’8,5%.</a:t>
            </a:r>
            <a:endParaRPr lang="it-IT" b="1" i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Produzione di vino e mosto in Italia (migliaia di ettolitri)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4" y="6597650"/>
            <a:ext cx="612125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Fonte: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Ismea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 e 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assoenologi</a:t>
            </a:r>
            <a:endParaRPr lang="it-IT" altLang="it-IT" sz="1100" b="1" dirty="0" smtClean="0">
              <a:solidFill>
                <a:srgbClr val="10253F"/>
              </a:solidFill>
              <a:latin typeface="Calibri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27584" y="476672"/>
            <a:ext cx="72008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2400" b="1" i="1" kern="0" dirty="0" smtClean="0">
                <a:solidFill>
                  <a:schemeClr val="tx1"/>
                </a:solidFill>
                <a:latin typeface="Arial" charset="0"/>
              </a:rPr>
              <a:t>Toscana anni 2019 – 2023 e stima 2024 (ettolitri)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085" y="6525344"/>
            <a:ext cx="920325" cy="29737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908720"/>
            <a:ext cx="6912768" cy="5688930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426098" y="3341285"/>
            <a:ext cx="7962326" cy="39861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72247" y="3467857"/>
            <a:ext cx="2886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sinistra 3"/>
          <p:cNvSpPr/>
          <p:nvPr/>
        </p:nvSpPr>
        <p:spPr>
          <a:xfrm>
            <a:off x="8435502" y="3442713"/>
            <a:ext cx="334920" cy="1948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2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7416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Regioni in base all’export del settore vinicolo al secondo trimestre 2024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548680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Istat-</a:t>
            </a:r>
            <a:r>
              <a:rPr lang="it-IT" altLang="it-IT" sz="1100" b="1" dirty="0" err="1" smtClean="0">
                <a:solidFill>
                  <a:srgbClr val="10253F"/>
                </a:solidFill>
                <a:latin typeface="Calibri" pitchFamily="34" charset="0"/>
              </a:rPr>
              <a:t>Coeweb</a:t>
            </a:r>
            <a:endParaRPr lang="it-IT" altLang="it-IT" sz="1100" b="1" dirty="0" smtClean="0">
              <a:solidFill>
                <a:srgbClr val="10253F"/>
              </a:solidFill>
              <a:latin typeface="Calibri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448201"/>
            <a:ext cx="936217" cy="30250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867207"/>
            <a:ext cx="7776864" cy="5724814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332656" y="3030389"/>
            <a:ext cx="8352642" cy="39861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99592" y="476672"/>
            <a:ext cx="7200800" cy="485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800" b="1" i="1" kern="0" dirty="0" smtClean="0">
                <a:solidFill>
                  <a:schemeClr val="tx1"/>
                </a:solidFill>
                <a:latin typeface="Arial" charset="0"/>
              </a:rPr>
              <a:t>Valori in migliaia di €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26674" y="3157686"/>
            <a:ext cx="2886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sinistra 15"/>
          <p:cNvSpPr/>
          <p:nvPr/>
        </p:nvSpPr>
        <p:spPr>
          <a:xfrm>
            <a:off x="8738660" y="3157686"/>
            <a:ext cx="2989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733323" y="6547656"/>
            <a:ext cx="4273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10253F"/>
                </a:solidFill>
                <a:latin typeface="Calibri" pitchFamily="34" charset="0"/>
              </a:rPr>
              <a:t>Valore stimato per il 2024 a 1,2 / 1,3 </a:t>
            </a:r>
            <a:r>
              <a:rPr lang="it-IT" altLang="it-IT" sz="1400" b="1" dirty="0" err="1" smtClean="0">
                <a:solidFill>
                  <a:srgbClr val="10253F"/>
                </a:solidFill>
                <a:latin typeface="Calibri" pitchFamily="34" charset="0"/>
              </a:rPr>
              <a:t>mld</a:t>
            </a:r>
            <a:endParaRPr lang="it-IT" altLang="it-IT" sz="1400" b="1" dirty="0" smtClean="0">
              <a:solidFill>
                <a:srgbClr val="10253F"/>
              </a:solidFill>
              <a:latin typeface="Calibri" pitchFamily="34" charset="0"/>
            </a:endParaRPr>
          </a:p>
        </p:txBody>
      </p:sp>
      <p:sp>
        <p:nvSpPr>
          <p:cNvPr id="2" name="Ovale 1"/>
          <p:cNvSpPr/>
          <p:nvPr/>
        </p:nvSpPr>
        <p:spPr>
          <a:xfrm>
            <a:off x="6948264" y="2056845"/>
            <a:ext cx="1008112" cy="770863"/>
          </a:xfrm>
          <a:prstGeom prst="ellipse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C00000"/>
                </a:solidFill>
              </a:rPr>
              <a:t>2° regione per export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 rot="19351967">
            <a:off x="6985414" y="2893760"/>
            <a:ext cx="518765" cy="275668"/>
          </a:xfrm>
          <a:prstGeom prst="rightArrow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3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2202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67544" y="111324"/>
            <a:ext cx="84963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8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sz="2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Primi 10 mercati di destinazione delle esportazioni di vino e bevande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462856"/>
            <a:ext cx="1080120" cy="350520"/>
          </a:xfrm>
          <a:prstGeom prst="rect">
            <a:avLst/>
          </a:prstGeom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7950" y="6610352"/>
            <a:ext cx="3959994" cy="2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</a:pPr>
            <a:r>
              <a:rPr kumimoji="1" lang="it-IT" altLang="it-IT" sz="1000" b="1" dirty="0">
                <a:solidFill>
                  <a:schemeClr val="tx2">
                    <a:lumMod val="50000"/>
                  </a:schemeClr>
                </a:solidFill>
              </a:rPr>
              <a:t>Fonte: CCIAA Firenze, </a:t>
            </a:r>
            <a:r>
              <a:rPr kumimoji="1" lang="it-IT" altLang="it-IT" sz="1000" b="1" dirty="0" smtClean="0">
                <a:solidFill>
                  <a:schemeClr val="tx2">
                    <a:lumMod val="50000"/>
                  </a:schemeClr>
                </a:solidFill>
              </a:rPr>
              <a:t>Istat </a:t>
            </a:r>
            <a:r>
              <a:rPr kumimoji="1" lang="it-IT" altLang="it-IT" sz="1000" b="1" dirty="0" err="1" smtClean="0">
                <a:solidFill>
                  <a:schemeClr val="tx2">
                    <a:lumMod val="50000"/>
                  </a:schemeClr>
                </a:solidFill>
              </a:rPr>
              <a:t>CoeWeb</a:t>
            </a:r>
            <a:endParaRPr kumimoji="1" lang="it-IT" altLang="it-IT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83139" y="5223503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Al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secondo trimestre 2024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 primi dieci mercati di destinazione concentrano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circa l’80%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dell’export vinicolo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(e bevande) con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la prevalenza del mercato statunitense che evidenzia un valore di circa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220 milioni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 una quota del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36%.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Gli altri mercati di rilevanza sono Germania, Canada,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Svizzera, Francia </a:t>
            </a:r>
            <a:r>
              <a:rPr lang="it-IT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 Regno </a:t>
            </a:r>
            <a:r>
              <a:rPr lang="it-IT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Unito</a:t>
            </a:r>
            <a:endParaRPr lang="it-IT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139" y="777705"/>
            <a:ext cx="8291224" cy="43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Il settore vinicolo in Toscana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548680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elaborazioni su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dati MIPAF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99592" y="548680"/>
            <a:ext cx="7200800" cy="485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2000" b="1" i="1" kern="0" dirty="0" smtClean="0">
                <a:solidFill>
                  <a:schemeClr val="tx1"/>
                </a:solidFill>
                <a:latin typeface="Arial" charset="0"/>
              </a:rPr>
              <a:t>52 denominazioni DOP; 6 denominazioni IGP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3" y="1124744"/>
            <a:ext cx="8982783" cy="527917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6995" y="6411495"/>
            <a:ext cx="1152241" cy="37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4" y="601172"/>
            <a:ext cx="8598651" cy="6136759"/>
          </a:xfrm>
          <a:prstGeom prst="rect">
            <a:avLst/>
          </a:prstGeom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9144000" cy="620688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Il vino sfuso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25" y="6597650"/>
            <a:ext cx="427355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Fonte: Rapporto </a:t>
            </a:r>
            <a:r>
              <a:rPr lang="it-IT" altLang="it-IT" sz="1100" b="1" dirty="0" err="1">
                <a:solidFill>
                  <a:srgbClr val="10253F"/>
                </a:solidFill>
                <a:latin typeface="Calibri" pitchFamily="34" charset="0"/>
              </a:rPr>
              <a:t>Ismea</a:t>
            </a: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 </a:t>
            </a:r>
            <a:r>
              <a:rPr lang="it-IT" altLang="it-IT" sz="1100" b="1" dirty="0" err="1">
                <a:solidFill>
                  <a:srgbClr val="10253F"/>
                </a:solidFill>
                <a:latin typeface="Calibri" pitchFamily="34" charset="0"/>
              </a:rPr>
              <a:t>Qualivita</a:t>
            </a:r>
            <a:r>
              <a:rPr lang="it-IT" altLang="it-IT" sz="1100" b="1" dirty="0">
                <a:solidFill>
                  <a:srgbClr val="10253F"/>
                </a:solidFill>
                <a:latin typeface="Calibri" pitchFamily="34" charset="0"/>
              </a:rPr>
              <a:t> </a:t>
            </a:r>
            <a:r>
              <a:rPr lang="it-IT" altLang="it-IT" sz="1100" b="1" dirty="0" smtClean="0">
                <a:solidFill>
                  <a:srgbClr val="10253F"/>
                </a:solidFill>
                <a:latin typeface="Calibri" pitchFamily="34" charset="0"/>
              </a:rPr>
              <a:t>2024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368" y="6378400"/>
            <a:ext cx="1152241" cy="372309"/>
          </a:xfrm>
          <a:prstGeom prst="rect">
            <a:avLst/>
          </a:prstGeom>
        </p:spPr>
      </p:pic>
      <p:sp>
        <p:nvSpPr>
          <p:cNvPr id="18" name="Ovale 17"/>
          <p:cNvSpPr/>
          <p:nvPr/>
        </p:nvSpPr>
        <p:spPr>
          <a:xfrm>
            <a:off x="620139" y="5560652"/>
            <a:ext cx="1656184" cy="807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2067724" y="5610646"/>
            <a:ext cx="1656184" cy="807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3515308" y="5567187"/>
            <a:ext cx="1656184" cy="8075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6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FF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26934</TotalTime>
  <Words>788</Words>
  <Application>Microsoft Office PowerPoint</Application>
  <PresentationFormat>Presentazione su schermo (4:3)</PresentationFormat>
  <Paragraphs>118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Struttura predefinita</vt:lpstr>
      <vt:lpstr>Presentazione standard di PowerPoint</vt:lpstr>
      <vt:lpstr>Presentazione standard di PowerPoint</vt:lpstr>
      <vt:lpstr>Toscana: caratteristiche delle imprese agricole</vt:lpstr>
      <vt:lpstr>I giovani nelle imprese agricole</vt:lpstr>
      <vt:lpstr>Produzione di vino e mosto in Italia (migliaia di ettolitri)</vt:lpstr>
      <vt:lpstr>Regioni in base all’export del settore vinicolo al secondo trimestre 2024</vt:lpstr>
      <vt:lpstr>Presentazione standard di PowerPoint</vt:lpstr>
      <vt:lpstr>Il settore vinicolo in Toscana</vt:lpstr>
      <vt:lpstr>Il vino sfuso</vt:lpstr>
      <vt:lpstr>I prodotti DOP e IGP in Toscana: sintesi</vt:lpstr>
      <vt:lpstr>Maturita’ digitale tra agricoltura ed enoturismo</vt:lpstr>
      <vt:lpstr>Agriturismo in Toscana</vt:lpstr>
      <vt:lpstr>Presentazione standard di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2247</cp:revision>
  <cp:lastPrinted>2024-12-06T11:32:05Z</cp:lastPrinted>
  <dcterms:created xsi:type="dcterms:W3CDTF">2007-06-04T13:36:10Z</dcterms:created>
  <dcterms:modified xsi:type="dcterms:W3CDTF">2024-12-09T14:38:31Z</dcterms:modified>
</cp:coreProperties>
</file>