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8" r:id="rId2"/>
    <p:sldId id="306" r:id="rId3"/>
    <p:sldId id="321" r:id="rId4"/>
    <p:sldId id="315" r:id="rId5"/>
    <p:sldId id="318" r:id="rId6"/>
    <p:sldId id="324" r:id="rId7"/>
    <p:sldId id="323" r:id="rId8"/>
    <p:sldId id="325" r:id="rId9"/>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33"/>
    <a:srgbClr val="EFF7FF"/>
    <a:srgbClr val="003399"/>
    <a:srgbClr val="A50021"/>
    <a:srgbClr val="800000"/>
    <a:srgbClr val="0000CC"/>
    <a:srgbClr val="99CC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45" autoAdjust="0"/>
    <p:restoredTop sz="86415" autoAdjust="0"/>
  </p:normalViewPr>
  <p:slideViewPr>
    <p:cSldViewPr>
      <p:cViewPr varScale="1">
        <p:scale>
          <a:sx n="114" d="100"/>
          <a:sy n="114" d="100"/>
        </p:scale>
        <p:origin x="144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46" y="-8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smtClean="0"/>
            </a:lvl1pPr>
          </a:lstStyle>
          <a:p>
            <a:pPr>
              <a:defRPr/>
            </a:pPr>
            <a:endParaRPr lang="it-IT"/>
          </a:p>
        </p:txBody>
      </p:sp>
      <p:sp>
        <p:nvSpPr>
          <p:cNvPr id="3" name="Segnaposto data 2"/>
          <p:cNvSpPr>
            <a:spLocks noGrp="1"/>
          </p:cNvSpPr>
          <p:nvPr>
            <p:ph type="dt" sz="quarter" idx="1"/>
          </p:nvPr>
        </p:nvSpPr>
        <p:spPr>
          <a:xfrm>
            <a:off x="3850294" y="0"/>
            <a:ext cx="2945862" cy="495793"/>
          </a:xfrm>
          <a:prstGeom prst="rect">
            <a:avLst/>
          </a:prstGeom>
        </p:spPr>
        <p:txBody>
          <a:bodyPr vert="horz" lIns="88221" tIns="44111" rIns="88221" bIns="44111" rtlCol="0"/>
          <a:lstStyle>
            <a:lvl1pPr algn="r">
              <a:defRPr sz="1200" smtClean="0"/>
            </a:lvl1pPr>
          </a:lstStyle>
          <a:p>
            <a:pPr>
              <a:defRPr/>
            </a:pPr>
            <a:fld id="{9BF6A714-0CEA-43CD-9619-066686320844}" type="datetimeFigureOut">
              <a:rPr lang="it-IT"/>
              <a:pPr>
                <a:defRPr/>
              </a:pPr>
              <a:t>22/03/2024</a:t>
            </a:fld>
            <a:endParaRPr lang="it-IT"/>
          </a:p>
        </p:txBody>
      </p:sp>
      <p:sp>
        <p:nvSpPr>
          <p:cNvPr id="4" name="Segnaposto piè di pagina 3"/>
          <p:cNvSpPr>
            <a:spLocks noGrp="1"/>
          </p:cNvSpPr>
          <p:nvPr>
            <p:ph type="ftr" sz="quarter" idx="2"/>
          </p:nvPr>
        </p:nvSpPr>
        <p:spPr>
          <a:xfrm>
            <a:off x="0" y="9429305"/>
            <a:ext cx="2945862" cy="495793"/>
          </a:xfrm>
          <a:prstGeom prst="rect">
            <a:avLst/>
          </a:prstGeom>
        </p:spPr>
        <p:txBody>
          <a:bodyPr vert="horz" lIns="88221" tIns="44111" rIns="88221" bIns="44111" rtlCol="0" anchor="b"/>
          <a:lstStyle>
            <a:lvl1pPr algn="l">
              <a:defRPr sz="1200" smtClean="0"/>
            </a:lvl1pPr>
          </a:lstStyle>
          <a:p>
            <a:pPr>
              <a:defRPr/>
            </a:pPr>
            <a:endParaRPr lang="it-IT"/>
          </a:p>
        </p:txBody>
      </p:sp>
    </p:spTree>
    <p:extLst>
      <p:ext uri="{BB962C8B-B14F-4D97-AF65-F5344CB8AC3E}">
        <p14:creationId xmlns:p14="http://schemas.microsoft.com/office/powerpoint/2010/main" val="2461648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34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lvl1pPr defTabSz="914923">
              <a:defRPr sz="1300"/>
            </a:lvl1pPr>
          </a:lstStyle>
          <a:p>
            <a:pPr>
              <a:defRPr/>
            </a:pPr>
            <a:endParaRPr lang="it-IT" altLang="it-IT"/>
          </a:p>
        </p:txBody>
      </p:sp>
      <p:sp>
        <p:nvSpPr>
          <p:cNvPr id="5123" name="Rectangle 3"/>
          <p:cNvSpPr>
            <a:spLocks noGrp="1" noChangeArrowheads="1"/>
          </p:cNvSpPr>
          <p:nvPr>
            <p:ph type="dt" idx="1"/>
          </p:nvPr>
        </p:nvSpPr>
        <p:spPr bwMode="auto">
          <a:xfrm>
            <a:off x="3853334" y="0"/>
            <a:ext cx="2944341"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lvl1pPr algn="r" defTabSz="914923">
              <a:defRPr sz="1300"/>
            </a:lvl1pPr>
          </a:lstStyle>
          <a:p>
            <a:pPr>
              <a:defRPr/>
            </a:pPr>
            <a:endParaRPr lang="it-IT" altLang="it-IT"/>
          </a:p>
        </p:txBody>
      </p:sp>
      <p:sp>
        <p:nvSpPr>
          <p:cNvPr id="14340"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05952" y="4714653"/>
            <a:ext cx="4985772" cy="4466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p:cNvSpPr>
            <a:spLocks noGrp="1" noChangeArrowheads="1"/>
          </p:cNvSpPr>
          <p:nvPr>
            <p:ph type="ftr" sz="quarter" idx="4"/>
          </p:nvPr>
        </p:nvSpPr>
        <p:spPr bwMode="auto">
          <a:xfrm>
            <a:off x="0" y="9430845"/>
            <a:ext cx="2944342"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b" anchorCtr="0" compatLnSpc="1">
            <a:prstTxWarp prst="textNoShape">
              <a:avLst/>
            </a:prstTxWarp>
          </a:bodyPr>
          <a:lstStyle>
            <a:lvl1pPr defTabSz="914923">
              <a:defRPr sz="1300"/>
            </a:lvl1pPr>
          </a:lstStyle>
          <a:p>
            <a:pPr>
              <a:defRPr/>
            </a:pPr>
            <a:endParaRPr lang="it-IT" altLang="it-IT"/>
          </a:p>
        </p:txBody>
      </p:sp>
      <p:sp>
        <p:nvSpPr>
          <p:cNvPr id="5127" name="Rectangle 7"/>
          <p:cNvSpPr>
            <a:spLocks noGrp="1" noChangeArrowheads="1"/>
          </p:cNvSpPr>
          <p:nvPr>
            <p:ph type="sldNum" sz="quarter" idx="5"/>
          </p:nvPr>
        </p:nvSpPr>
        <p:spPr bwMode="auto">
          <a:xfrm>
            <a:off x="3853334" y="9430845"/>
            <a:ext cx="2944341" cy="495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89" tIns="45744" rIns="91489" bIns="45744" numCol="1" anchor="b" anchorCtr="0" compatLnSpc="1">
            <a:prstTxWarp prst="textNoShape">
              <a:avLst/>
            </a:prstTxWarp>
          </a:bodyPr>
          <a:lstStyle>
            <a:lvl1pPr algn="r" defTabSz="914923">
              <a:defRPr sz="1300"/>
            </a:lvl1pPr>
          </a:lstStyle>
          <a:p>
            <a:pPr>
              <a:defRPr/>
            </a:pPr>
            <a:fld id="{A477D610-05B6-450C-BDA4-4707EB8FCD1D}" type="slidenum">
              <a:rPr lang="it-IT" altLang="it-IT"/>
              <a:pPr>
                <a:defRPr/>
              </a:pPr>
              <a:t>‹N›</a:t>
            </a:fld>
            <a:endParaRPr lang="it-IT" altLang="it-IT"/>
          </a:p>
        </p:txBody>
      </p:sp>
    </p:spTree>
    <p:extLst>
      <p:ext uri="{BB962C8B-B14F-4D97-AF65-F5344CB8AC3E}">
        <p14:creationId xmlns:p14="http://schemas.microsoft.com/office/powerpoint/2010/main" val="38385326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12846" eaLnBrk="0" hangingPunct="0">
              <a:spcBef>
                <a:spcPct val="30000"/>
              </a:spcBef>
              <a:defRPr sz="1200">
                <a:solidFill>
                  <a:schemeClr val="tx1"/>
                </a:solidFill>
                <a:latin typeface="Times New Roman" pitchFamily="18" charset="0"/>
              </a:defRPr>
            </a:lvl1pPr>
            <a:lvl2pPr marL="753557" indent="-287945" defTabSz="912846" eaLnBrk="0" hangingPunct="0">
              <a:spcBef>
                <a:spcPct val="30000"/>
              </a:spcBef>
              <a:defRPr sz="1200">
                <a:solidFill>
                  <a:schemeClr val="tx1"/>
                </a:solidFill>
                <a:latin typeface="Times New Roman" pitchFamily="18" charset="0"/>
              </a:defRPr>
            </a:lvl2pPr>
            <a:lvl3pPr marL="1159437" indent="-229743" defTabSz="912846" eaLnBrk="0" hangingPunct="0">
              <a:spcBef>
                <a:spcPct val="30000"/>
              </a:spcBef>
              <a:defRPr sz="1200">
                <a:solidFill>
                  <a:schemeClr val="tx1"/>
                </a:solidFill>
                <a:latin typeface="Times New Roman" pitchFamily="18" charset="0"/>
              </a:defRPr>
            </a:lvl3pPr>
            <a:lvl4pPr marL="1625049" indent="-229743" defTabSz="912846" eaLnBrk="0" hangingPunct="0">
              <a:spcBef>
                <a:spcPct val="30000"/>
              </a:spcBef>
              <a:defRPr sz="1200">
                <a:solidFill>
                  <a:schemeClr val="tx1"/>
                </a:solidFill>
                <a:latin typeface="Times New Roman" pitchFamily="18" charset="0"/>
              </a:defRPr>
            </a:lvl4pPr>
            <a:lvl5pPr marL="2090662" indent="-229743" defTabSz="912846" eaLnBrk="0" hangingPunct="0">
              <a:spcBef>
                <a:spcPct val="30000"/>
              </a:spcBef>
              <a:defRPr sz="1200">
                <a:solidFill>
                  <a:schemeClr val="tx1"/>
                </a:solidFill>
                <a:latin typeface="Times New Roman" pitchFamily="18" charset="0"/>
              </a:defRPr>
            </a:lvl5pPr>
            <a:lvl6pPr marL="2531768" indent="-229743" defTabSz="912846" eaLnBrk="0" fontAlgn="base" hangingPunct="0">
              <a:spcBef>
                <a:spcPct val="30000"/>
              </a:spcBef>
              <a:spcAft>
                <a:spcPct val="0"/>
              </a:spcAft>
              <a:defRPr sz="1200">
                <a:solidFill>
                  <a:schemeClr val="tx1"/>
                </a:solidFill>
                <a:latin typeface="Times New Roman" pitchFamily="18" charset="0"/>
              </a:defRPr>
            </a:lvl6pPr>
            <a:lvl7pPr marL="2972875" indent="-229743" defTabSz="912846" eaLnBrk="0" fontAlgn="base" hangingPunct="0">
              <a:spcBef>
                <a:spcPct val="30000"/>
              </a:spcBef>
              <a:spcAft>
                <a:spcPct val="0"/>
              </a:spcAft>
              <a:defRPr sz="1200">
                <a:solidFill>
                  <a:schemeClr val="tx1"/>
                </a:solidFill>
                <a:latin typeface="Times New Roman" pitchFamily="18" charset="0"/>
              </a:defRPr>
            </a:lvl7pPr>
            <a:lvl8pPr marL="3413981" indent="-229743" defTabSz="912846" eaLnBrk="0" fontAlgn="base" hangingPunct="0">
              <a:spcBef>
                <a:spcPct val="30000"/>
              </a:spcBef>
              <a:spcAft>
                <a:spcPct val="0"/>
              </a:spcAft>
              <a:defRPr sz="1200">
                <a:solidFill>
                  <a:schemeClr val="tx1"/>
                </a:solidFill>
                <a:latin typeface="Times New Roman" pitchFamily="18" charset="0"/>
              </a:defRPr>
            </a:lvl8pPr>
            <a:lvl9pPr marL="3855088" indent="-229743" defTabSz="912846"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90422CB-D45B-46AB-AC2A-9E7EF8594A14}" type="slidenum">
              <a:rPr lang="it-IT" altLang="it-IT" sz="1300"/>
              <a:pPr eaLnBrk="1" hangingPunct="1">
                <a:spcBef>
                  <a:spcPct val="0"/>
                </a:spcBef>
              </a:pPr>
              <a:t>2</a:t>
            </a:fld>
            <a:endParaRPr lang="it-IT" altLang="it-IT" sz="1300"/>
          </a:p>
        </p:txBody>
      </p:sp>
      <p:sp>
        <p:nvSpPr>
          <p:cNvPr id="15363" name="Rectangle 2"/>
          <p:cNvSpPr>
            <a:spLocks noGrp="1" noRot="1" noChangeAspect="1" noChangeArrowheads="1" noTextEdit="1"/>
          </p:cNvSpPr>
          <p:nvPr>
            <p:ph type="sldImg"/>
          </p:nvPr>
        </p:nvSpPr>
        <p:spPr>
          <a:xfrm>
            <a:off x="909638" y="765175"/>
            <a:ext cx="4979987" cy="3736975"/>
          </a:xfrm>
          <a:ln/>
        </p:spPr>
      </p:sp>
      <p:sp>
        <p:nvSpPr>
          <p:cNvPr id="14340" name="Rectangle 3"/>
          <p:cNvSpPr>
            <a:spLocks noGrp="1" noChangeArrowheads="1"/>
          </p:cNvSpPr>
          <p:nvPr>
            <p:ph type="body" idx="1"/>
          </p:nvPr>
        </p:nvSpPr>
        <p:spPr>
          <a:xfrm>
            <a:off x="918112" y="4731590"/>
            <a:ext cx="4962972" cy="4426722"/>
          </a:xfrm>
        </p:spPr>
        <p:txBody>
          <a:bodyPr/>
          <a:lstStyle/>
          <a:p>
            <a:pPr eaLnBrk="1" hangingPunct="1">
              <a:defRPr/>
            </a:pPr>
            <a:endParaRPr lang="it-IT" altLang="it-IT" dirty="0">
              <a:latin typeface="+mn-lt"/>
            </a:endParaRPr>
          </a:p>
        </p:txBody>
      </p:sp>
    </p:spTree>
    <p:extLst>
      <p:ext uri="{BB962C8B-B14F-4D97-AF65-F5344CB8AC3E}">
        <p14:creationId xmlns:p14="http://schemas.microsoft.com/office/powerpoint/2010/main" val="625915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12846" eaLnBrk="0" hangingPunct="0">
              <a:spcBef>
                <a:spcPct val="30000"/>
              </a:spcBef>
              <a:defRPr sz="1200">
                <a:solidFill>
                  <a:schemeClr val="tx1"/>
                </a:solidFill>
                <a:latin typeface="Times New Roman" pitchFamily="18" charset="0"/>
              </a:defRPr>
            </a:lvl1pPr>
            <a:lvl2pPr marL="753557" indent="-287945" defTabSz="912846" eaLnBrk="0" hangingPunct="0">
              <a:spcBef>
                <a:spcPct val="30000"/>
              </a:spcBef>
              <a:defRPr sz="1200">
                <a:solidFill>
                  <a:schemeClr val="tx1"/>
                </a:solidFill>
                <a:latin typeface="Times New Roman" pitchFamily="18" charset="0"/>
              </a:defRPr>
            </a:lvl2pPr>
            <a:lvl3pPr marL="1159437" indent="-229743" defTabSz="912846" eaLnBrk="0" hangingPunct="0">
              <a:spcBef>
                <a:spcPct val="30000"/>
              </a:spcBef>
              <a:defRPr sz="1200">
                <a:solidFill>
                  <a:schemeClr val="tx1"/>
                </a:solidFill>
                <a:latin typeface="Times New Roman" pitchFamily="18" charset="0"/>
              </a:defRPr>
            </a:lvl3pPr>
            <a:lvl4pPr marL="1625049" indent="-229743" defTabSz="912846" eaLnBrk="0" hangingPunct="0">
              <a:spcBef>
                <a:spcPct val="30000"/>
              </a:spcBef>
              <a:defRPr sz="1200">
                <a:solidFill>
                  <a:schemeClr val="tx1"/>
                </a:solidFill>
                <a:latin typeface="Times New Roman" pitchFamily="18" charset="0"/>
              </a:defRPr>
            </a:lvl4pPr>
            <a:lvl5pPr marL="2090662" indent="-229743" defTabSz="912846" eaLnBrk="0" hangingPunct="0">
              <a:spcBef>
                <a:spcPct val="30000"/>
              </a:spcBef>
              <a:defRPr sz="1200">
                <a:solidFill>
                  <a:schemeClr val="tx1"/>
                </a:solidFill>
                <a:latin typeface="Times New Roman" pitchFamily="18" charset="0"/>
              </a:defRPr>
            </a:lvl5pPr>
            <a:lvl6pPr marL="2531768" indent="-229743" defTabSz="912846" eaLnBrk="0" fontAlgn="base" hangingPunct="0">
              <a:spcBef>
                <a:spcPct val="30000"/>
              </a:spcBef>
              <a:spcAft>
                <a:spcPct val="0"/>
              </a:spcAft>
              <a:defRPr sz="1200">
                <a:solidFill>
                  <a:schemeClr val="tx1"/>
                </a:solidFill>
                <a:latin typeface="Times New Roman" pitchFamily="18" charset="0"/>
              </a:defRPr>
            </a:lvl6pPr>
            <a:lvl7pPr marL="2972875" indent="-229743" defTabSz="912846" eaLnBrk="0" fontAlgn="base" hangingPunct="0">
              <a:spcBef>
                <a:spcPct val="30000"/>
              </a:spcBef>
              <a:spcAft>
                <a:spcPct val="0"/>
              </a:spcAft>
              <a:defRPr sz="1200">
                <a:solidFill>
                  <a:schemeClr val="tx1"/>
                </a:solidFill>
                <a:latin typeface="Times New Roman" pitchFamily="18" charset="0"/>
              </a:defRPr>
            </a:lvl7pPr>
            <a:lvl8pPr marL="3413981" indent="-229743" defTabSz="912846" eaLnBrk="0" fontAlgn="base" hangingPunct="0">
              <a:spcBef>
                <a:spcPct val="30000"/>
              </a:spcBef>
              <a:spcAft>
                <a:spcPct val="0"/>
              </a:spcAft>
              <a:defRPr sz="1200">
                <a:solidFill>
                  <a:schemeClr val="tx1"/>
                </a:solidFill>
                <a:latin typeface="Times New Roman" pitchFamily="18" charset="0"/>
              </a:defRPr>
            </a:lvl8pPr>
            <a:lvl9pPr marL="3855088" indent="-229743" defTabSz="912846"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90422CB-D45B-46AB-AC2A-9E7EF8594A14}" type="slidenum">
              <a:rPr lang="it-IT" altLang="it-IT" sz="1300"/>
              <a:pPr eaLnBrk="1" hangingPunct="1">
                <a:spcBef>
                  <a:spcPct val="0"/>
                </a:spcBef>
              </a:pPr>
              <a:t>3</a:t>
            </a:fld>
            <a:endParaRPr lang="it-IT" altLang="it-IT" sz="1300"/>
          </a:p>
        </p:txBody>
      </p:sp>
      <p:sp>
        <p:nvSpPr>
          <p:cNvPr id="15363" name="Rectangle 2"/>
          <p:cNvSpPr>
            <a:spLocks noGrp="1" noRot="1" noChangeAspect="1" noChangeArrowheads="1" noTextEdit="1"/>
          </p:cNvSpPr>
          <p:nvPr>
            <p:ph type="sldImg"/>
          </p:nvPr>
        </p:nvSpPr>
        <p:spPr>
          <a:xfrm>
            <a:off x="909638" y="765175"/>
            <a:ext cx="4979987" cy="3736975"/>
          </a:xfrm>
          <a:ln/>
        </p:spPr>
      </p:sp>
      <p:sp>
        <p:nvSpPr>
          <p:cNvPr id="14340" name="Rectangle 3"/>
          <p:cNvSpPr>
            <a:spLocks noGrp="1" noChangeArrowheads="1"/>
          </p:cNvSpPr>
          <p:nvPr>
            <p:ph type="body" idx="1"/>
          </p:nvPr>
        </p:nvSpPr>
        <p:spPr>
          <a:xfrm>
            <a:off x="918112" y="4731590"/>
            <a:ext cx="4962972" cy="4426722"/>
          </a:xfrm>
        </p:spPr>
        <p:txBody>
          <a:bodyPr/>
          <a:lstStyle/>
          <a:p>
            <a:pPr eaLnBrk="1" hangingPunct="1">
              <a:defRPr/>
            </a:pPr>
            <a:endParaRPr lang="it-IT" altLang="it-IT" dirty="0">
              <a:latin typeface="+mn-lt"/>
            </a:endParaRPr>
          </a:p>
        </p:txBody>
      </p:sp>
    </p:spTree>
    <p:extLst>
      <p:ext uri="{BB962C8B-B14F-4D97-AF65-F5344CB8AC3E}">
        <p14:creationId xmlns:p14="http://schemas.microsoft.com/office/powerpoint/2010/main" val="55930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58C29-BB83-4F83-B632-A855F3C5764E}" type="slidenum">
              <a:rPr lang="it-IT" altLang="it-IT"/>
              <a:pPr/>
              <a:t>4</a:t>
            </a:fld>
            <a:endParaRPr lang="it-IT" altLang="it-IT"/>
          </a:p>
        </p:txBody>
      </p:sp>
      <p:sp>
        <p:nvSpPr>
          <p:cNvPr id="224258" name="Rectangle 2"/>
          <p:cNvSpPr>
            <a:spLocks noGrp="1" noRot="1" noChangeAspect="1" noChangeArrowheads="1" noTextEdit="1"/>
          </p:cNvSpPr>
          <p:nvPr>
            <p:ph type="sldImg"/>
          </p:nvPr>
        </p:nvSpPr>
        <p:spPr>
          <a:xfrm>
            <a:off x="908050" y="763588"/>
            <a:ext cx="4983163" cy="3738562"/>
          </a:xfrm>
          <a:ln/>
        </p:spPr>
      </p:sp>
      <p:sp>
        <p:nvSpPr>
          <p:cNvPr id="224259" name="Rectangle 3"/>
          <p:cNvSpPr>
            <a:spLocks noGrp="1" noChangeArrowheads="1"/>
          </p:cNvSpPr>
          <p:nvPr>
            <p:ph type="body" idx="1"/>
          </p:nvPr>
        </p:nvSpPr>
        <p:spPr>
          <a:xfrm>
            <a:off x="917469" y="4732279"/>
            <a:ext cx="4964358" cy="4425303"/>
          </a:xfrm>
          <a:ln/>
        </p:spPr>
        <p:txBody>
          <a:bodyPr/>
          <a:lstStyle/>
          <a:p>
            <a:endParaRPr lang="it-IT" altLang="it-IT"/>
          </a:p>
        </p:txBody>
      </p:sp>
    </p:spTree>
    <p:extLst>
      <p:ext uri="{BB962C8B-B14F-4D97-AF65-F5344CB8AC3E}">
        <p14:creationId xmlns:p14="http://schemas.microsoft.com/office/powerpoint/2010/main" val="3574987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58C29-BB83-4F83-B632-A855F3C5764E}" type="slidenum">
              <a:rPr lang="it-IT" altLang="it-IT"/>
              <a:pPr/>
              <a:t>5</a:t>
            </a:fld>
            <a:endParaRPr lang="it-IT" altLang="it-IT"/>
          </a:p>
        </p:txBody>
      </p:sp>
      <p:sp>
        <p:nvSpPr>
          <p:cNvPr id="224258" name="Rectangle 2"/>
          <p:cNvSpPr>
            <a:spLocks noGrp="1" noRot="1" noChangeAspect="1" noChangeArrowheads="1" noTextEdit="1"/>
          </p:cNvSpPr>
          <p:nvPr>
            <p:ph type="sldImg"/>
          </p:nvPr>
        </p:nvSpPr>
        <p:spPr>
          <a:xfrm>
            <a:off x="908050" y="763588"/>
            <a:ext cx="4983163" cy="3738562"/>
          </a:xfrm>
          <a:ln/>
        </p:spPr>
      </p:sp>
      <p:sp>
        <p:nvSpPr>
          <p:cNvPr id="224259" name="Rectangle 3"/>
          <p:cNvSpPr>
            <a:spLocks noGrp="1" noChangeArrowheads="1"/>
          </p:cNvSpPr>
          <p:nvPr>
            <p:ph type="body" idx="1"/>
          </p:nvPr>
        </p:nvSpPr>
        <p:spPr>
          <a:xfrm>
            <a:off x="917469" y="4732279"/>
            <a:ext cx="4964358" cy="4425303"/>
          </a:xfrm>
          <a:ln/>
        </p:spPr>
        <p:txBody>
          <a:bodyPr/>
          <a:lstStyle/>
          <a:p>
            <a:endParaRPr lang="it-IT" altLang="it-IT"/>
          </a:p>
        </p:txBody>
      </p:sp>
    </p:spTree>
    <p:extLst>
      <p:ext uri="{BB962C8B-B14F-4D97-AF65-F5344CB8AC3E}">
        <p14:creationId xmlns:p14="http://schemas.microsoft.com/office/powerpoint/2010/main" val="781971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a:pPr eaLnBrk="1" hangingPunct="1">
                <a:spcBef>
                  <a:spcPct val="0"/>
                </a:spcBef>
              </a:pPr>
              <a:t>6</a:t>
            </a:fld>
            <a:endParaRPr lang="it-IT" altLang="it-IT" sz="1300"/>
          </a:p>
        </p:txBody>
      </p:sp>
      <p:sp>
        <p:nvSpPr>
          <p:cNvPr id="16387" name="Rectangle 2"/>
          <p:cNvSpPr>
            <a:spLocks noGrp="1" noRot="1" noChangeAspect="1" noChangeArrowheads="1" noTextEdit="1"/>
          </p:cNvSpPr>
          <p:nvPr>
            <p:ph type="sldImg"/>
          </p:nvPr>
        </p:nvSpPr>
        <p:spPr>
          <a:xfrm>
            <a:off x="908050" y="763588"/>
            <a:ext cx="4983163" cy="3738562"/>
          </a:xfrm>
          <a:ln/>
        </p:spPr>
      </p:sp>
      <p:sp>
        <p:nvSpPr>
          <p:cNvPr id="16388" name="Rectangle 3"/>
          <p:cNvSpPr>
            <a:spLocks noGrp="1" noChangeArrowheads="1"/>
          </p:cNvSpPr>
          <p:nvPr>
            <p:ph type="body" idx="1"/>
          </p:nvPr>
        </p:nvSpPr>
        <p:spPr>
          <a:xfrm>
            <a:off x="918112" y="4731590"/>
            <a:ext cx="4962972" cy="4426722"/>
          </a:xfrm>
          <a:noFill/>
        </p:spPr>
        <p:txBody>
          <a:bodyPr/>
          <a:lstStyle/>
          <a:p>
            <a:pPr eaLnBrk="1" hangingPunct="1"/>
            <a:endParaRPr lang="it-IT" altLang="it-IT"/>
          </a:p>
        </p:txBody>
      </p:sp>
    </p:spTree>
    <p:extLst>
      <p:ext uri="{BB962C8B-B14F-4D97-AF65-F5344CB8AC3E}">
        <p14:creationId xmlns:p14="http://schemas.microsoft.com/office/powerpoint/2010/main" val="1385562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58C29-BB83-4F83-B632-A855F3C5764E}" type="slidenum">
              <a:rPr lang="it-IT" altLang="it-IT"/>
              <a:pPr/>
              <a:t>7</a:t>
            </a:fld>
            <a:endParaRPr lang="it-IT" altLang="it-IT"/>
          </a:p>
        </p:txBody>
      </p:sp>
      <p:sp>
        <p:nvSpPr>
          <p:cNvPr id="224258" name="Rectangle 2"/>
          <p:cNvSpPr>
            <a:spLocks noGrp="1" noRot="1" noChangeAspect="1" noChangeArrowheads="1" noTextEdit="1"/>
          </p:cNvSpPr>
          <p:nvPr>
            <p:ph type="sldImg"/>
          </p:nvPr>
        </p:nvSpPr>
        <p:spPr>
          <a:xfrm>
            <a:off x="908050" y="763588"/>
            <a:ext cx="4983163" cy="3738562"/>
          </a:xfrm>
          <a:ln/>
        </p:spPr>
      </p:sp>
      <p:sp>
        <p:nvSpPr>
          <p:cNvPr id="224259" name="Rectangle 3"/>
          <p:cNvSpPr>
            <a:spLocks noGrp="1" noChangeArrowheads="1"/>
          </p:cNvSpPr>
          <p:nvPr>
            <p:ph type="body" idx="1"/>
          </p:nvPr>
        </p:nvSpPr>
        <p:spPr>
          <a:xfrm>
            <a:off x="917469" y="4732279"/>
            <a:ext cx="4964358" cy="4425303"/>
          </a:xfrm>
          <a:ln/>
        </p:spPr>
        <p:txBody>
          <a:bodyPr/>
          <a:lstStyle/>
          <a:p>
            <a:endParaRPr lang="it-IT" altLang="it-IT"/>
          </a:p>
        </p:txBody>
      </p:sp>
    </p:spTree>
    <p:extLst>
      <p:ext uri="{BB962C8B-B14F-4D97-AF65-F5344CB8AC3E}">
        <p14:creationId xmlns:p14="http://schemas.microsoft.com/office/powerpoint/2010/main" val="3167868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14378" eaLnBrk="0" hangingPunct="0">
              <a:spcBef>
                <a:spcPct val="30000"/>
              </a:spcBef>
              <a:defRPr sz="1200">
                <a:solidFill>
                  <a:schemeClr val="tx1"/>
                </a:solidFill>
                <a:latin typeface="Times New Roman" pitchFamily="18" charset="0"/>
              </a:defRPr>
            </a:lvl1pPr>
            <a:lvl2pPr marL="755089" indent="-289477" defTabSz="914378" eaLnBrk="0" hangingPunct="0">
              <a:spcBef>
                <a:spcPct val="30000"/>
              </a:spcBef>
              <a:defRPr sz="1200">
                <a:solidFill>
                  <a:schemeClr val="tx1"/>
                </a:solidFill>
                <a:latin typeface="Times New Roman" pitchFamily="18" charset="0"/>
              </a:defRPr>
            </a:lvl2pPr>
            <a:lvl3pPr marL="1162500" indent="-231275" defTabSz="914378" eaLnBrk="0" hangingPunct="0">
              <a:spcBef>
                <a:spcPct val="30000"/>
              </a:spcBef>
              <a:defRPr sz="1200">
                <a:solidFill>
                  <a:schemeClr val="tx1"/>
                </a:solidFill>
                <a:latin typeface="Times New Roman" pitchFamily="18" charset="0"/>
              </a:defRPr>
            </a:lvl3pPr>
            <a:lvl4pPr marL="1628113" indent="-231275" defTabSz="914378" eaLnBrk="0" hangingPunct="0">
              <a:spcBef>
                <a:spcPct val="30000"/>
              </a:spcBef>
              <a:defRPr sz="1200">
                <a:solidFill>
                  <a:schemeClr val="tx1"/>
                </a:solidFill>
                <a:latin typeface="Times New Roman" pitchFamily="18" charset="0"/>
              </a:defRPr>
            </a:lvl4pPr>
            <a:lvl5pPr marL="2093725" indent="-231275" defTabSz="914378" eaLnBrk="0" hangingPunct="0">
              <a:spcBef>
                <a:spcPct val="30000"/>
              </a:spcBef>
              <a:defRPr sz="1200">
                <a:solidFill>
                  <a:schemeClr val="tx1"/>
                </a:solidFill>
                <a:latin typeface="Times New Roman" pitchFamily="18" charset="0"/>
              </a:defRPr>
            </a:lvl5pPr>
            <a:lvl6pPr marL="2534832" indent="-231275" defTabSz="914378" eaLnBrk="0" fontAlgn="base" hangingPunct="0">
              <a:spcBef>
                <a:spcPct val="30000"/>
              </a:spcBef>
              <a:spcAft>
                <a:spcPct val="0"/>
              </a:spcAft>
              <a:defRPr sz="1200">
                <a:solidFill>
                  <a:schemeClr val="tx1"/>
                </a:solidFill>
                <a:latin typeface="Times New Roman" pitchFamily="18" charset="0"/>
              </a:defRPr>
            </a:lvl6pPr>
            <a:lvl7pPr marL="2975938" indent="-231275" defTabSz="914378" eaLnBrk="0" fontAlgn="base" hangingPunct="0">
              <a:spcBef>
                <a:spcPct val="30000"/>
              </a:spcBef>
              <a:spcAft>
                <a:spcPct val="0"/>
              </a:spcAft>
              <a:defRPr sz="1200">
                <a:solidFill>
                  <a:schemeClr val="tx1"/>
                </a:solidFill>
                <a:latin typeface="Times New Roman" pitchFamily="18" charset="0"/>
              </a:defRPr>
            </a:lvl7pPr>
            <a:lvl8pPr marL="3417045" indent="-231275" defTabSz="914378" eaLnBrk="0" fontAlgn="base" hangingPunct="0">
              <a:spcBef>
                <a:spcPct val="30000"/>
              </a:spcBef>
              <a:spcAft>
                <a:spcPct val="0"/>
              </a:spcAft>
              <a:defRPr sz="1200">
                <a:solidFill>
                  <a:schemeClr val="tx1"/>
                </a:solidFill>
                <a:latin typeface="Times New Roman" pitchFamily="18" charset="0"/>
              </a:defRPr>
            </a:lvl8pPr>
            <a:lvl9pPr marL="3858151" indent="-231275" defTabSz="91437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C79EB7D-A340-4BAA-8E14-EA994E8AC5F7}" type="slidenum">
              <a:rPr lang="it-IT" altLang="it-IT" sz="1300"/>
              <a:pPr eaLnBrk="1" hangingPunct="1">
                <a:spcBef>
                  <a:spcPct val="0"/>
                </a:spcBef>
              </a:pPr>
              <a:t>8</a:t>
            </a:fld>
            <a:endParaRPr lang="it-IT" altLang="it-IT" sz="1300"/>
          </a:p>
        </p:txBody>
      </p:sp>
      <p:sp>
        <p:nvSpPr>
          <p:cNvPr id="16387" name="Rectangle 2"/>
          <p:cNvSpPr>
            <a:spLocks noGrp="1" noRot="1" noChangeAspect="1" noChangeArrowheads="1" noTextEdit="1"/>
          </p:cNvSpPr>
          <p:nvPr>
            <p:ph type="sldImg"/>
          </p:nvPr>
        </p:nvSpPr>
        <p:spPr>
          <a:xfrm>
            <a:off x="908050" y="763588"/>
            <a:ext cx="4983163" cy="3738562"/>
          </a:xfrm>
          <a:ln/>
        </p:spPr>
      </p:sp>
      <p:sp>
        <p:nvSpPr>
          <p:cNvPr id="16388" name="Rectangle 3"/>
          <p:cNvSpPr>
            <a:spLocks noGrp="1" noChangeArrowheads="1"/>
          </p:cNvSpPr>
          <p:nvPr>
            <p:ph type="body" idx="1"/>
          </p:nvPr>
        </p:nvSpPr>
        <p:spPr>
          <a:xfrm>
            <a:off x="918112" y="4731590"/>
            <a:ext cx="4962972" cy="4426722"/>
          </a:xfrm>
          <a:noFill/>
        </p:spPr>
        <p:txBody>
          <a:bodyPr/>
          <a:lstStyle/>
          <a:p>
            <a:pPr eaLnBrk="1" hangingPunct="1"/>
            <a:endParaRPr lang="it-IT" altLang="it-IT"/>
          </a:p>
        </p:txBody>
      </p:sp>
    </p:spTree>
    <p:extLst>
      <p:ext uri="{BB962C8B-B14F-4D97-AF65-F5344CB8AC3E}">
        <p14:creationId xmlns:p14="http://schemas.microsoft.com/office/powerpoint/2010/main" val="426774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EBF083E1-D240-4A27-92C8-41E5D8A267B9}" type="slidenum">
              <a:rPr lang="it-IT" altLang="it-IT"/>
              <a:pPr>
                <a:defRPr/>
              </a:pPr>
              <a:t>‹N›</a:t>
            </a:fld>
            <a:endParaRPr lang="it-IT" altLang="it-IT"/>
          </a:p>
        </p:txBody>
      </p:sp>
    </p:spTree>
    <p:extLst>
      <p:ext uri="{BB962C8B-B14F-4D97-AF65-F5344CB8AC3E}">
        <p14:creationId xmlns:p14="http://schemas.microsoft.com/office/powerpoint/2010/main" val="2622806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6E6C13E5-A494-4856-8C9A-DCCEB99E4B2E}" type="slidenum">
              <a:rPr lang="it-IT" altLang="it-IT"/>
              <a:pPr>
                <a:defRPr/>
              </a:pPr>
              <a:t>‹N›</a:t>
            </a:fld>
            <a:endParaRPr lang="it-IT" altLang="it-IT"/>
          </a:p>
        </p:txBody>
      </p:sp>
    </p:spTree>
    <p:extLst>
      <p:ext uri="{BB962C8B-B14F-4D97-AF65-F5344CB8AC3E}">
        <p14:creationId xmlns:p14="http://schemas.microsoft.com/office/powerpoint/2010/main" val="116701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69AE376C-CD0F-4ECC-BC5E-3C87D2E0769B}" type="slidenum">
              <a:rPr lang="it-IT" altLang="it-IT"/>
              <a:pPr>
                <a:defRPr/>
              </a:pPr>
              <a:t>‹N›</a:t>
            </a:fld>
            <a:endParaRPr lang="it-IT" altLang="it-IT"/>
          </a:p>
        </p:txBody>
      </p:sp>
    </p:spTree>
    <p:extLst>
      <p:ext uri="{BB962C8B-B14F-4D97-AF65-F5344CB8AC3E}">
        <p14:creationId xmlns:p14="http://schemas.microsoft.com/office/powerpoint/2010/main" val="128666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BBF1BEC5-06AA-474E-BFA6-5EEFB5620BAC}" type="slidenum">
              <a:rPr lang="it-IT" altLang="it-IT"/>
              <a:pPr>
                <a:defRPr/>
              </a:pPr>
              <a:t>‹N›</a:t>
            </a:fld>
            <a:endParaRPr lang="it-IT" altLang="it-IT"/>
          </a:p>
        </p:txBody>
      </p:sp>
    </p:spTree>
    <p:extLst>
      <p:ext uri="{BB962C8B-B14F-4D97-AF65-F5344CB8AC3E}">
        <p14:creationId xmlns:p14="http://schemas.microsoft.com/office/powerpoint/2010/main" val="80835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p:cNvSpPr>
            <a:spLocks noGrp="1" noChangeArrowheads="1"/>
          </p:cNvSpPr>
          <p:nvPr>
            <p:ph type="sldNum" sz="quarter" idx="12"/>
          </p:nvPr>
        </p:nvSpPr>
        <p:spPr>
          <a:ln/>
        </p:spPr>
        <p:txBody>
          <a:bodyPr/>
          <a:lstStyle>
            <a:lvl1pPr>
              <a:defRPr/>
            </a:lvl1pPr>
          </a:lstStyle>
          <a:p>
            <a:pPr>
              <a:defRPr/>
            </a:pPr>
            <a:fld id="{C8BD2856-827D-4611-A262-8842FC3E4FA5}" type="slidenum">
              <a:rPr lang="it-IT" altLang="it-IT"/>
              <a:pPr>
                <a:defRPr/>
              </a:pPr>
              <a:t>‹N›</a:t>
            </a:fld>
            <a:endParaRPr lang="it-IT" altLang="it-IT"/>
          </a:p>
        </p:txBody>
      </p:sp>
    </p:spTree>
    <p:extLst>
      <p:ext uri="{BB962C8B-B14F-4D97-AF65-F5344CB8AC3E}">
        <p14:creationId xmlns:p14="http://schemas.microsoft.com/office/powerpoint/2010/main" val="398966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784EC2BC-FE42-46C4-91A7-A43A4D172172}" type="slidenum">
              <a:rPr lang="it-IT" altLang="it-IT"/>
              <a:pPr>
                <a:defRPr/>
              </a:pPr>
              <a:t>‹N›</a:t>
            </a:fld>
            <a:endParaRPr lang="it-IT" altLang="it-IT"/>
          </a:p>
        </p:txBody>
      </p:sp>
    </p:spTree>
    <p:extLst>
      <p:ext uri="{BB962C8B-B14F-4D97-AF65-F5344CB8AC3E}">
        <p14:creationId xmlns:p14="http://schemas.microsoft.com/office/powerpoint/2010/main" val="3528089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6"/>
          <p:cNvSpPr>
            <a:spLocks noGrp="1" noChangeArrowheads="1"/>
          </p:cNvSpPr>
          <p:nvPr>
            <p:ph type="sldNum" sz="quarter" idx="12"/>
          </p:nvPr>
        </p:nvSpPr>
        <p:spPr>
          <a:ln/>
        </p:spPr>
        <p:txBody>
          <a:bodyPr/>
          <a:lstStyle>
            <a:lvl1pPr>
              <a:defRPr/>
            </a:lvl1pPr>
          </a:lstStyle>
          <a:p>
            <a:pPr>
              <a:defRPr/>
            </a:pPr>
            <a:fld id="{BA748542-C2F9-4A10-95FF-F1D13649DB52}" type="slidenum">
              <a:rPr lang="it-IT" altLang="it-IT"/>
              <a:pPr>
                <a:defRPr/>
              </a:pPr>
              <a:t>‹N›</a:t>
            </a:fld>
            <a:endParaRPr lang="it-IT" altLang="it-IT"/>
          </a:p>
        </p:txBody>
      </p:sp>
    </p:spTree>
    <p:extLst>
      <p:ext uri="{BB962C8B-B14F-4D97-AF65-F5344CB8AC3E}">
        <p14:creationId xmlns:p14="http://schemas.microsoft.com/office/powerpoint/2010/main" val="330199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6"/>
          <p:cNvSpPr>
            <a:spLocks noGrp="1" noChangeArrowheads="1"/>
          </p:cNvSpPr>
          <p:nvPr>
            <p:ph type="sldNum" sz="quarter" idx="12"/>
          </p:nvPr>
        </p:nvSpPr>
        <p:spPr>
          <a:ln/>
        </p:spPr>
        <p:txBody>
          <a:bodyPr/>
          <a:lstStyle>
            <a:lvl1pPr>
              <a:defRPr/>
            </a:lvl1pPr>
          </a:lstStyle>
          <a:p>
            <a:pPr>
              <a:defRPr/>
            </a:pPr>
            <a:fld id="{173CA7C2-7314-4FF3-B82D-D0427144F208}" type="slidenum">
              <a:rPr lang="it-IT" altLang="it-IT"/>
              <a:pPr>
                <a:defRPr/>
              </a:pPr>
              <a:t>‹N›</a:t>
            </a:fld>
            <a:endParaRPr lang="it-IT" altLang="it-IT"/>
          </a:p>
        </p:txBody>
      </p:sp>
    </p:spTree>
    <p:extLst>
      <p:ext uri="{BB962C8B-B14F-4D97-AF65-F5344CB8AC3E}">
        <p14:creationId xmlns:p14="http://schemas.microsoft.com/office/powerpoint/2010/main" val="240900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6"/>
          <p:cNvSpPr>
            <a:spLocks noGrp="1" noChangeArrowheads="1"/>
          </p:cNvSpPr>
          <p:nvPr>
            <p:ph type="sldNum" sz="quarter" idx="12"/>
          </p:nvPr>
        </p:nvSpPr>
        <p:spPr>
          <a:ln/>
        </p:spPr>
        <p:txBody>
          <a:bodyPr/>
          <a:lstStyle>
            <a:lvl1pPr>
              <a:defRPr/>
            </a:lvl1pPr>
          </a:lstStyle>
          <a:p>
            <a:pPr>
              <a:defRPr/>
            </a:pPr>
            <a:fld id="{86F531B0-99BE-439F-9A95-E2F594A5E4DD}" type="slidenum">
              <a:rPr lang="it-IT" altLang="it-IT"/>
              <a:pPr>
                <a:defRPr/>
              </a:pPr>
              <a:t>‹N›</a:t>
            </a:fld>
            <a:endParaRPr lang="it-IT" altLang="it-IT"/>
          </a:p>
        </p:txBody>
      </p:sp>
    </p:spTree>
    <p:extLst>
      <p:ext uri="{BB962C8B-B14F-4D97-AF65-F5344CB8AC3E}">
        <p14:creationId xmlns:p14="http://schemas.microsoft.com/office/powerpoint/2010/main" val="189327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63888" y="26064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EE036B1F-40EB-4FBD-BC1A-C6C2EC4C45BF}" type="slidenum">
              <a:rPr lang="it-IT" altLang="it-IT"/>
              <a:pPr>
                <a:defRPr/>
              </a:pPr>
              <a:t>‹N›</a:t>
            </a:fld>
            <a:endParaRPr lang="it-IT" altLang="it-IT" dirty="0"/>
          </a:p>
        </p:txBody>
      </p:sp>
      <p:pic>
        <p:nvPicPr>
          <p:cNvPr id="9" name="Immagine 8" descr="Logo_Cciaa_202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48500" y="6281199"/>
            <a:ext cx="1409700" cy="457200"/>
          </a:xfrm>
          <a:prstGeom prst="rect">
            <a:avLst/>
          </a:prstGeom>
          <a:noFill/>
          <a:ln>
            <a:noFill/>
          </a:ln>
        </p:spPr>
      </p:pic>
    </p:spTree>
    <p:extLst>
      <p:ext uri="{BB962C8B-B14F-4D97-AF65-F5344CB8AC3E}">
        <p14:creationId xmlns:p14="http://schemas.microsoft.com/office/powerpoint/2010/main" val="317454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6"/>
          <p:cNvSpPr>
            <a:spLocks noGrp="1" noChangeArrowheads="1"/>
          </p:cNvSpPr>
          <p:nvPr>
            <p:ph type="sldNum" sz="quarter" idx="12"/>
          </p:nvPr>
        </p:nvSpPr>
        <p:spPr>
          <a:ln/>
        </p:spPr>
        <p:txBody>
          <a:bodyPr/>
          <a:lstStyle>
            <a:lvl1pPr>
              <a:defRPr/>
            </a:lvl1pPr>
          </a:lstStyle>
          <a:p>
            <a:pPr>
              <a:defRPr/>
            </a:pPr>
            <a:fld id="{6964E39F-FF92-4B75-A426-993AB880B990}" type="slidenum">
              <a:rPr lang="it-IT" altLang="it-IT"/>
              <a:pPr>
                <a:defRPr/>
              </a:pPr>
              <a:t>‹N›</a:t>
            </a:fld>
            <a:endParaRPr lang="it-IT" altLang="it-IT"/>
          </a:p>
        </p:txBody>
      </p:sp>
    </p:spTree>
    <p:extLst>
      <p:ext uri="{BB962C8B-B14F-4D97-AF65-F5344CB8AC3E}">
        <p14:creationId xmlns:p14="http://schemas.microsoft.com/office/powerpoint/2010/main" val="337523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50000">
              <a:srgbClr val="FFFFFF"/>
            </a:gs>
            <a:gs pos="100000">
              <a:srgbClr val="99CC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it-IT" alt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lt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3733920-3460-4F7E-A5D5-557223D43C26}"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2060"/>
            </a:gs>
            <a:gs pos="100000">
              <a:srgbClr val="99CCFF"/>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755650" y="1916832"/>
            <a:ext cx="7992814" cy="2016224"/>
          </a:xfrm>
        </p:spPr>
        <p:txBody>
          <a:bodyPr/>
          <a:lstStyle/>
          <a:p>
            <a:pPr eaLnBrk="1" hangingPunct="1"/>
            <a:r>
              <a:rPr lang="it-IT" altLang="it-IT" sz="3600" b="1" dirty="0">
                <a:solidFill>
                  <a:srgbClr val="FFFFFF"/>
                </a:solidFill>
                <a:latin typeface="Arial" charset="0"/>
              </a:rPr>
              <a:t>Dati sulle startup iscritte al Registro delle Imprese</a:t>
            </a:r>
            <a:br>
              <a:rPr lang="it-IT" altLang="it-IT" sz="3600" b="1" dirty="0">
                <a:solidFill>
                  <a:srgbClr val="FFFFFF"/>
                </a:solidFill>
                <a:latin typeface="Arial" charset="0"/>
              </a:rPr>
            </a:br>
            <a:r>
              <a:rPr lang="it-IT" altLang="it-IT" sz="2000" b="1" dirty="0">
                <a:solidFill>
                  <a:srgbClr val="FFFFFF"/>
                </a:solidFill>
                <a:latin typeface="Arial" charset="0"/>
              </a:rPr>
              <a:t>Dati aggiornati al 15 Gennaio 2024</a:t>
            </a:r>
            <a:br>
              <a:rPr lang="it-IT" altLang="it-IT" sz="2000" b="1" dirty="0">
                <a:solidFill>
                  <a:srgbClr val="FFFFFF"/>
                </a:solidFill>
                <a:latin typeface="Arial" charset="0"/>
              </a:rPr>
            </a:br>
            <a:r>
              <a:rPr lang="it-IT" altLang="it-IT" sz="1600" b="1" i="1" dirty="0">
                <a:solidFill>
                  <a:srgbClr val="FFFFFF"/>
                </a:solidFill>
                <a:latin typeface="Arial" charset="0"/>
              </a:rPr>
              <a:t>(salvo diversa indicazione)</a:t>
            </a:r>
            <a:endParaRPr lang="it-IT" altLang="it-IT" sz="3600" b="1" i="1" dirty="0">
              <a:solidFill>
                <a:srgbClr val="FFFFFF"/>
              </a:solidFill>
              <a:latin typeface="Arial" charset="0"/>
            </a:endParaRPr>
          </a:p>
        </p:txBody>
      </p:sp>
      <p:sp>
        <p:nvSpPr>
          <p:cNvPr id="8" name="Text Box 17"/>
          <p:cNvSpPr txBox="1">
            <a:spLocks noChangeArrowheads="1"/>
          </p:cNvSpPr>
          <p:nvPr/>
        </p:nvSpPr>
        <p:spPr bwMode="auto">
          <a:xfrm>
            <a:off x="2915816" y="5800908"/>
            <a:ext cx="38163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FF"/>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defRPr/>
            </a:pPr>
            <a:r>
              <a:rPr lang="it-IT" altLang="it-IT" sz="1800" b="1" dirty="0">
                <a:solidFill>
                  <a:schemeClr val="tx2">
                    <a:lumMod val="75000"/>
                  </a:schemeClr>
                </a:solidFill>
                <a:latin typeface="Arial" charset="0"/>
              </a:rPr>
              <a:t>Unità operativa Statistica e Studi </a:t>
            </a:r>
            <a:r>
              <a:rPr lang="it-IT" altLang="it-IT" sz="1400" b="1" i="1" dirty="0">
                <a:solidFill>
                  <a:schemeClr val="tx2">
                    <a:lumMod val="75000"/>
                  </a:schemeClr>
                </a:solidFill>
                <a:latin typeface="Arial" charset="0"/>
              </a:rPr>
              <a:t>statistica@fi.camcom.it</a:t>
            </a:r>
            <a:endParaRPr lang="it-IT" altLang="it-IT" sz="1800" b="1" i="1" dirty="0">
              <a:solidFill>
                <a:schemeClr val="tx2">
                  <a:lumMod val="75000"/>
                </a:schemeClr>
              </a:solidFill>
              <a:latin typeface="Arial" charset="0"/>
            </a:endParaRPr>
          </a:p>
        </p:txBody>
      </p:sp>
      <p:sp>
        <p:nvSpPr>
          <p:cNvPr id="6" name="Rectangle 2"/>
          <p:cNvSpPr txBox="1">
            <a:spLocks noChangeArrowheads="1"/>
          </p:cNvSpPr>
          <p:nvPr/>
        </p:nvSpPr>
        <p:spPr bwMode="auto">
          <a:xfrm>
            <a:off x="-29354" y="6137920"/>
            <a:ext cx="7704782"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it-IT" altLang="it-IT" sz="1200" b="1" i="1" dirty="0">
                <a:solidFill>
                  <a:schemeClr val="tx1"/>
                </a:solidFill>
                <a:latin typeface="Arial Narrow" panose="020B0606020202030204" pitchFamily="34" charset="0"/>
                <a:ea typeface="+mn-ea"/>
                <a:cs typeface="Arial" panose="020B0604020202020204" pitchFamily="34" charset="0"/>
              </a:rPr>
              <a:t>Fonti: </a:t>
            </a:r>
          </a:p>
          <a:p>
            <a:pPr algn="l" eaLnBrk="1" hangingPunct="1"/>
            <a:r>
              <a:rPr lang="it-IT" altLang="it-IT" sz="1200" b="1" i="1" dirty="0">
                <a:solidFill>
                  <a:schemeClr val="tx1"/>
                </a:solidFill>
                <a:latin typeface="Arial Narrow" panose="020B0606020202030204" pitchFamily="34" charset="0"/>
                <a:ea typeface="+mn-ea"/>
                <a:cs typeface="Arial" panose="020B0604020202020204" pitchFamily="34" charset="0"/>
              </a:rPr>
              <a:t>Startup innovative. Cruscotto indicatori statistici – dati nazionali (1° trim. 2023)</a:t>
            </a:r>
          </a:p>
          <a:p>
            <a:pPr algn="l" eaLnBrk="1" hangingPunct="1"/>
            <a:r>
              <a:rPr lang="it-IT" altLang="it-IT" sz="1200" b="1" i="1" dirty="0">
                <a:solidFill>
                  <a:schemeClr val="tx1"/>
                </a:solidFill>
                <a:latin typeface="Arial Narrow" panose="020B0606020202030204" pitchFamily="34" charset="0"/>
                <a:ea typeface="+mn-ea"/>
                <a:cs typeface="Arial" panose="020B0604020202020204" pitchFamily="34" charset="0"/>
              </a:rPr>
              <a:t>Database startup innovative (Ottobre 2023)</a:t>
            </a:r>
          </a:p>
          <a:p>
            <a:pPr algn="l" eaLnBrk="1" hangingPunct="1"/>
            <a:r>
              <a:rPr lang="it-IT" altLang="it-IT" sz="1200" b="1" i="1" dirty="0">
                <a:solidFill>
                  <a:schemeClr val="tx1"/>
                </a:solidFill>
                <a:latin typeface="Arial Narrow" panose="020B0606020202030204" pitchFamily="34" charset="0"/>
                <a:ea typeface="+mn-ea"/>
                <a:cs typeface="Arial" panose="020B0604020202020204" pitchFamily="34" charset="0"/>
              </a:rPr>
              <a:t>Report State of </a:t>
            </a:r>
            <a:r>
              <a:rPr lang="it-IT" altLang="it-IT" sz="1200" b="1" i="1" dirty="0" err="1">
                <a:solidFill>
                  <a:schemeClr val="tx1"/>
                </a:solidFill>
                <a:latin typeface="Arial Narrow" panose="020B0606020202030204" pitchFamily="34" charset="0"/>
                <a:ea typeface="+mn-ea"/>
                <a:cs typeface="Arial" panose="020B0604020202020204" pitchFamily="34" charset="0"/>
              </a:rPr>
              <a:t>European</a:t>
            </a:r>
            <a:r>
              <a:rPr lang="it-IT" altLang="it-IT" sz="1200" b="1" i="1" dirty="0">
                <a:solidFill>
                  <a:schemeClr val="tx1"/>
                </a:solidFill>
                <a:latin typeface="Arial Narrow" panose="020B0606020202030204" pitchFamily="34" charset="0"/>
                <a:ea typeface="+mn-ea"/>
                <a:cs typeface="Arial" panose="020B0604020202020204" pitchFamily="34" charset="0"/>
              </a:rPr>
              <a:t> </a:t>
            </a:r>
            <a:r>
              <a:rPr lang="it-IT" altLang="it-IT" sz="1200" b="1" i="1" dirty="0" err="1">
                <a:solidFill>
                  <a:schemeClr val="tx1"/>
                </a:solidFill>
                <a:latin typeface="Arial Narrow" panose="020B0606020202030204" pitchFamily="34" charset="0"/>
                <a:ea typeface="+mn-ea"/>
                <a:cs typeface="Arial" panose="020B0604020202020204" pitchFamily="34" charset="0"/>
              </a:rPr>
              <a:t>Tech</a:t>
            </a:r>
            <a:r>
              <a:rPr lang="it-IT" altLang="it-IT" sz="1200" b="1" i="1" dirty="0">
                <a:solidFill>
                  <a:schemeClr val="tx1"/>
                </a:solidFill>
                <a:latin typeface="Arial Narrow" panose="020B0606020202030204" pitchFamily="34" charset="0"/>
                <a:ea typeface="+mn-ea"/>
                <a:cs typeface="Arial" panose="020B0604020202020204" pitchFamily="34" charset="0"/>
              </a:rPr>
              <a:t> - Gruppo «Atomico» (Giugno 2023)</a:t>
            </a:r>
          </a:p>
        </p:txBody>
      </p:sp>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888" y="693685"/>
            <a:ext cx="2212131" cy="71546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8"/>
          <p:cNvSpPr>
            <a:spLocks noChangeArrowheads="1"/>
          </p:cNvSpPr>
          <p:nvPr/>
        </p:nvSpPr>
        <p:spPr bwMode="auto">
          <a:xfrm>
            <a:off x="-7018" y="6079873"/>
            <a:ext cx="7308850" cy="765175"/>
          </a:xfrm>
          <a:prstGeom prst="rtTriangle">
            <a:avLst/>
          </a:prstGeom>
          <a:solidFill>
            <a:srgbClr val="FFC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
        <p:nvSpPr>
          <p:cNvPr id="3" name="CasellaDiTesto 2"/>
          <p:cNvSpPr txBox="1"/>
          <p:nvPr/>
        </p:nvSpPr>
        <p:spPr>
          <a:xfrm>
            <a:off x="91821" y="5492037"/>
            <a:ext cx="5652120" cy="215444"/>
          </a:xfrm>
          <a:prstGeom prst="rect">
            <a:avLst/>
          </a:prstGeom>
          <a:noFill/>
        </p:spPr>
        <p:txBody>
          <a:bodyPr wrap="square" rtlCol="0">
            <a:spAutoFit/>
          </a:bodyPr>
          <a:lstStyle/>
          <a:p>
            <a:r>
              <a:rPr lang="it-IT" sz="800" b="1" i="1" dirty="0">
                <a:latin typeface="Tahoma" panose="020B0604030504040204" pitchFamily="34" charset="0"/>
                <a:ea typeface="Tahoma" panose="020B0604030504040204" pitchFamily="34" charset="0"/>
                <a:cs typeface="Tahoma" panose="020B0604030504040204" pitchFamily="34" charset="0"/>
              </a:rPr>
              <a:t>Fonte: elaborazioni ufficio statistica e studi Camera di Commercio di Firenze su dati Registro Imprese </a:t>
            </a:r>
            <a:endParaRPr lang="it-IT" sz="700" b="1" i="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5" name="CasellaDiTesto 34"/>
          <p:cNvSpPr txBox="1"/>
          <p:nvPr/>
        </p:nvSpPr>
        <p:spPr>
          <a:xfrm>
            <a:off x="0" y="755993"/>
            <a:ext cx="9067800" cy="584775"/>
          </a:xfrm>
          <a:prstGeom prst="rect">
            <a:avLst/>
          </a:prstGeom>
          <a:noFill/>
        </p:spPr>
        <p:txBody>
          <a:bodyPr wrap="square" rtlCol="0">
            <a:spAutoFit/>
          </a:bodyPr>
          <a:lstStyle/>
          <a:p>
            <a:r>
              <a:rPr lang="it-IT" sz="1600" b="1" dirty="0">
                <a:latin typeface="Arial Narrow" panose="020B0606020202030204" pitchFamily="34" charset="0"/>
                <a:ea typeface="Tahoma" panose="020B0604030504040204" pitchFamily="34" charset="0"/>
                <a:cs typeface="Arial" panose="020B0604020202020204" pitchFamily="34" charset="0"/>
              </a:rPr>
              <a:t>Le startup innovative sono state introdotte con la legge 221/2012 di conversione del D.L. 179/2012. </a:t>
            </a:r>
          </a:p>
          <a:p>
            <a:r>
              <a:rPr lang="it-IT" sz="1600" b="1" dirty="0">
                <a:solidFill>
                  <a:srgbClr val="FF0000"/>
                </a:solidFill>
                <a:latin typeface="Arial Narrow" panose="020B0606020202030204" pitchFamily="34" charset="0"/>
                <a:ea typeface="Tahoma" panose="020B0604030504040204" pitchFamily="34" charset="0"/>
                <a:cs typeface="Arial" panose="020B0604020202020204" pitchFamily="34" charset="0"/>
              </a:rPr>
              <a:t>A inizio anno se ne contano 13.351, dato lievemente inferiore a quello di Ottobre scorso (13.653).</a:t>
            </a:r>
          </a:p>
        </p:txBody>
      </p:sp>
      <p:sp>
        <p:nvSpPr>
          <p:cNvPr id="10" name="AutoShape 9"/>
          <p:cNvSpPr>
            <a:spLocks noChangeArrowheads="1"/>
          </p:cNvSpPr>
          <p:nvPr/>
        </p:nvSpPr>
        <p:spPr bwMode="auto">
          <a:xfrm rot="10800000">
            <a:off x="1835150" y="0"/>
            <a:ext cx="7308850" cy="765175"/>
          </a:xfrm>
          <a:prstGeom prst="rtTriangle">
            <a:avLst/>
          </a:prstGeom>
          <a:solidFill>
            <a:srgbClr val="FFC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5" name="Rettangolo 4"/>
          <p:cNvSpPr/>
          <p:nvPr/>
        </p:nvSpPr>
        <p:spPr>
          <a:xfrm>
            <a:off x="91821" y="5815976"/>
            <a:ext cx="9144000" cy="830997"/>
          </a:xfrm>
          <a:prstGeom prst="rect">
            <a:avLst/>
          </a:prstGeom>
        </p:spPr>
        <p:txBody>
          <a:bodyPr wrap="square">
            <a:spAutoFit/>
          </a:bodyPr>
          <a:lstStyle/>
          <a:p>
            <a:r>
              <a:rPr lang="it-IT" sz="1600" b="1" dirty="0">
                <a:latin typeface="Arial Narrow" panose="020B0606020202030204" pitchFamily="34" charset="0"/>
                <a:ea typeface="Tahoma" panose="020B0604030504040204" pitchFamily="34" charset="0"/>
                <a:cs typeface="Arial" panose="020B0604020202020204" pitchFamily="34" charset="0"/>
              </a:rPr>
              <a:t>Dopo aver sfiorato le 15.000 unità nel corso del 2022, nel corso del 2023 si evidenzia una battuta d’arresto nella crescita del numero di startup iscritte e l’inizio di un percorso discendente che ha riportato i valori assoluti delle startup ai livelli di metà 2021.</a:t>
            </a:r>
          </a:p>
        </p:txBody>
      </p:sp>
      <p:pic>
        <p:nvPicPr>
          <p:cNvPr id="4" name="Immagine 3"/>
          <p:cNvPicPr>
            <a:picLocks noChangeAspect="1"/>
          </p:cNvPicPr>
          <p:nvPr/>
        </p:nvPicPr>
        <p:blipFill>
          <a:blip r:embed="rId3"/>
          <a:stretch>
            <a:fillRect/>
          </a:stretch>
        </p:blipFill>
        <p:spPr>
          <a:xfrm>
            <a:off x="321432" y="1388323"/>
            <a:ext cx="8424936" cy="4344933"/>
          </a:xfrm>
          <a:prstGeom prst="rect">
            <a:avLst/>
          </a:prstGeom>
        </p:spPr>
      </p:pic>
      <p:pic>
        <p:nvPicPr>
          <p:cNvPr id="11" name="Immagin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29" name="Rectangle 3"/>
          <p:cNvSpPr txBox="1">
            <a:spLocks noChangeArrowheads="1"/>
          </p:cNvSpPr>
          <p:nvPr/>
        </p:nvSpPr>
        <p:spPr bwMode="auto">
          <a:xfrm>
            <a:off x="0" y="188913"/>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defRPr/>
            </a:pPr>
            <a:r>
              <a:rPr lang="it-IT" altLang="it-IT" sz="2800" b="1" kern="0" dirty="0">
                <a:solidFill>
                  <a:schemeClr val="tx1"/>
                </a:solidFill>
                <a:latin typeface="Arial" charset="0"/>
              </a:rPr>
              <a:t>Quadro generale</a:t>
            </a:r>
            <a:endParaRPr lang="it-IT" altLang="it-IT" sz="3200" b="1" kern="0" dirty="0">
              <a:solidFill>
                <a:schemeClr val="tx1"/>
              </a:solidFill>
              <a:latin typeface="Arial" charset="0"/>
            </a:endParaRPr>
          </a:p>
        </p:txBody>
      </p:sp>
      <p:sp>
        <p:nvSpPr>
          <p:cNvPr id="28"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62138" y="5168851"/>
            <a:ext cx="8619723" cy="1638910"/>
          </a:xfrm>
          <a:prstGeom prst="rect">
            <a:avLst/>
          </a:prstGeom>
          <a:noFill/>
        </p:spPr>
        <p:txBody>
          <a:bodyPr wrap="square" rtlCol="0">
            <a:spAutoFit/>
          </a:bodyPr>
          <a:lstStyle/>
          <a:p>
            <a:r>
              <a:rPr lang="it-IT" sz="1600" b="1" dirty="0">
                <a:latin typeface="Arial Narrow" panose="020B0606020202030204" pitchFamily="34" charset="0"/>
                <a:cs typeface="Arial" panose="020B0604020202020204" pitchFamily="34" charset="0"/>
              </a:rPr>
              <a:t>Nell’ultimo anno il calo è stato dell’8,6% (-5,7% su base nazionale). Gli arretramenti più consistenti hanno coinvolto anche le principali aree di ubicazione di startup (Firenze e Pisa). </a:t>
            </a:r>
          </a:p>
          <a:p>
            <a:endParaRPr lang="it-IT" sz="1000" b="1" dirty="0">
              <a:latin typeface="Arial Narrow" panose="020B0606020202030204" pitchFamily="34" charset="0"/>
              <a:cs typeface="Arial" panose="020B0604020202020204" pitchFamily="34" charset="0"/>
            </a:endParaRPr>
          </a:p>
          <a:p>
            <a:r>
              <a:rPr lang="it-IT" sz="1600" b="1" dirty="0">
                <a:solidFill>
                  <a:srgbClr val="FF0000"/>
                </a:solidFill>
                <a:latin typeface="Arial Narrow" panose="020B0606020202030204" pitchFamily="34" charset="0"/>
                <a:cs typeface="Arial" panose="020B0604020202020204" pitchFamily="34" charset="0"/>
              </a:rPr>
              <a:t>In apertura d’anno il numero scende sotto la soglia delle 600 unità per la Toscana, attestandosi a 585.</a:t>
            </a:r>
          </a:p>
          <a:p>
            <a:endParaRPr lang="it-IT" sz="1050" b="1" dirty="0">
              <a:solidFill>
                <a:srgbClr val="FF0000"/>
              </a:solidFill>
              <a:latin typeface="Arial Narrow" panose="020B0606020202030204" pitchFamily="34" charset="0"/>
              <a:cs typeface="Arial" panose="020B0604020202020204" pitchFamily="34" charset="0"/>
            </a:endParaRPr>
          </a:p>
          <a:p>
            <a:r>
              <a:rPr lang="it-IT" sz="1600" b="1" dirty="0">
                <a:solidFill>
                  <a:srgbClr val="FF0000"/>
                </a:solidFill>
                <a:latin typeface="Arial Narrow" panose="020B0606020202030204" pitchFamily="34" charset="0"/>
                <a:cs typeface="Arial" panose="020B0604020202020204" pitchFamily="34" charset="0"/>
              </a:rPr>
              <a:t>La Toscana si colloca tra le prime 10 regioni per presenza di startup (ottava posizione). Il 27% delle startup si trova in Lombardia</a:t>
            </a:r>
          </a:p>
        </p:txBody>
      </p:sp>
      <p:sp>
        <p:nvSpPr>
          <p:cNvPr id="13" name="AutoShape 8"/>
          <p:cNvSpPr>
            <a:spLocks noChangeArrowheads="1"/>
          </p:cNvSpPr>
          <p:nvPr/>
        </p:nvSpPr>
        <p:spPr bwMode="auto">
          <a:xfrm>
            <a:off x="0" y="6092825"/>
            <a:ext cx="7308850" cy="765175"/>
          </a:xfrm>
          <a:prstGeom prst="rtTriangle">
            <a:avLst/>
          </a:prstGeom>
          <a:solidFill>
            <a:srgbClr val="FFC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
        <p:nvSpPr>
          <p:cNvPr id="14" name="AutoShape 9"/>
          <p:cNvSpPr>
            <a:spLocks noChangeArrowheads="1"/>
          </p:cNvSpPr>
          <p:nvPr/>
        </p:nvSpPr>
        <p:spPr bwMode="auto">
          <a:xfrm rot="10800000">
            <a:off x="1835150" y="0"/>
            <a:ext cx="7308850" cy="765175"/>
          </a:xfrm>
          <a:prstGeom prst="rtTriangle">
            <a:avLst/>
          </a:prstGeom>
          <a:solidFill>
            <a:srgbClr val="FFC00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pic>
        <p:nvPicPr>
          <p:cNvPr id="3" name="Immagine 2"/>
          <p:cNvPicPr>
            <a:picLocks noChangeAspect="1"/>
          </p:cNvPicPr>
          <p:nvPr/>
        </p:nvPicPr>
        <p:blipFill>
          <a:blip r:embed="rId3"/>
          <a:stretch>
            <a:fillRect/>
          </a:stretch>
        </p:blipFill>
        <p:spPr>
          <a:xfrm>
            <a:off x="467544" y="1412776"/>
            <a:ext cx="7518646" cy="3674869"/>
          </a:xfrm>
          <a:prstGeom prst="rect">
            <a:avLst/>
          </a:prstGeom>
        </p:spPr>
      </p:pic>
      <p:pic>
        <p:nvPicPr>
          <p:cNvPr id="10" name="Immagin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29" name="Rectangle 3"/>
          <p:cNvSpPr txBox="1">
            <a:spLocks noChangeArrowheads="1"/>
          </p:cNvSpPr>
          <p:nvPr/>
        </p:nvSpPr>
        <p:spPr bwMode="auto">
          <a:xfrm>
            <a:off x="0" y="188913"/>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defRPr/>
            </a:pPr>
            <a:r>
              <a:rPr lang="it-IT" altLang="it-IT" sz="2800" b="1" kern="0" dirty="0">
                <a:solidFill>
                  <a:schemeClr val="tx1"/>
                </a:solidFill>
                <a:latin typeface="Arial" charset="0"/>
              </a:rPr>
              <a:t>Dettaglio regionale</a:t>
            </a:r>
            <a:endParaRPr lang="it-IT" altLang="it-IT" sz="3200" b="1" kern="0" dirty="0">
              <a:solidFill>
                <a:schemeClr val="tx1"/>
              </a:solidFill>
              <a:latin typeface="Arial" charset="0"/>
            </a:endParaRPr>
          </a:p>
        </p:txBody>
      </p:sp>
      <p:sp>
        <p:nvSpPr>
          <p:cNvPr id="35" name="CasellaDiTesto 34"/>
          <p:cNvSpPr txBox="1"/>
          <p:nvPr/>
        </p:nvSpPr>
        <p:spPr>
          <a:xfrm>
            <a:off x="0" y="764704"/>
            <a:ext cx="9144000" cy="584775"/>
          </a:xfrm>
          <a:prstGeom prst="rect">
            <a:avLst/>
          </a:prstGeom>
          <a:noFill/>
        </p:spPr>
        <p:txBody>
          <a:bodyPr wrap="square" rtlCol="0">
            <a:spAutoFit/>
          </a:bodyPr>
          <a:lstStyle/>
          <a:p>
            <a:r>
              <a:rPr lang="it-IT" sz="1600" b="1" dirty="0">
                <a:latin typeface="Arial Narrow" panose="020B0606020202030204" pitchFamily="34" charset="0"/>
                <a:ea typeface="Tahoma" panose="020B0604030504040204" pitchFamily="34" charset="0"/>
                <a:cs typeface="Arial" panose="020B0604020202020204" pitchFamily="34" charset="0"/>
              </a:rPr>
              <a:t>In Toscana si registra, come a livello nazionale, una flessione nel numero complessivo di imprese iscritte, riportandosi il loro numero – anche per la nostra regione – ai valori di metà 2021</a:t>
            </a:r>
          </a:p>
        </p:txBody>
      </p:sp>
      <p:sp>
        <p:nvSpPr>
          <p:cNvPr id="28"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Tree>
    <p:extLst>
      <p:ext uri="{BB962C8B-B14F-4D97-AF65-F5344CB8AC3E}">
        <p14:creationId xmlns:p14="http://schemas.microsoft.com/office/powerpoint/2010/main" val="3283755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9" name="Text Box 7"/>
          <p:cNvSpPr txBox="1">
            <a:spLocks noChangeArrowheads="1"/>
          </p:cNvSpPr>
          <p:nvPr/>
        </p:nvSpPr>
        <p:spPr bwMode="auto">
          <a:xfrm>
            <a:off x="258541" y="1895085"/>
            <a:ext cx="25209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1</a:t>
            </a:r>
          </a:p>
        </p:txBody>
      </p:sp>
      <p:sp>
        <p:nvSpPr>
          <p:cNvPr id="223246" name="AutoShape 14"/>
          <p:cNvSpPr>
            <a:spLocks noChangeArrowheads="1"/>
          </p:cNvSpPr>
          <p:nvPr/>
        </p:nvSpPr>
        <p:spPr bwMode="auto">
          <a:xfrm rot="5400000">
            <a:off x="4227440" y="1347002"/>
            <a:ext cx="601527" cy="576063"/>
          </a:xfrm>
          <a:prstGeom prst="rightArrow">
            <a:avLst>
              <a:gd name="adj1" fmla="val 50000"/>
              <a:gd name="adj2" fmla="val 41989"/>
            </a:avLst>
          </a:prstGeom>
          <a:solidFill>
            <a:srgbClr val="FFC000">
              <a:alpha val="99001"/>
            </a:srgbClr>
          </a:solidFill>
          <a:ln w="9525">
            <a:solidFill>
              <a:schemeClr val="accent1"/>
            </a:solidFill>
            <a:miter lim="800000"/>
            <a:headEnd/>
            <a:tailEnd/>
          </a:ln>
          <a:effectLst/>
          <a:extLst/>
        </p:spPr>
        <p:txBody>
          <a:bodyPr wrap="none" anchor="ctr"/>
          <a:lstStyle/>
          <a:p>
            <a:endParaRPr lang="it-IT"/>
          </a:p>
        </p:txBody>
      </p:sp>
      <p:sp>
        <p:nvSpPr>
          <p:cNvPr id="223269" name="Text Box 37"/>
          <p:cNvSpPr txBox="1">
            <a:spLocks noChangeArrowheads="1"/>
          </p:cNvSpPr>
          <p:nvPr/>
        </p:nvSpPr>
        <p:spPr bwMode="auto">
          <a:xfrm>
            <a:off x="2871647" y="1895085"/>
            <a:ext cx="3313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2</a:t>
            </a:r>
          </a:p>
        </p:txBody>
      </p:sp>
      <p:sp>
        <p:nvSpPr>
          <p:cNvPr id="223271" name="Text Box 39"/>
          <p:cNvSpPr txBox="1">
            <a:spLocks noChangeArrowheads="1"/>
          </p:cNvSpPr>
          <p:nvPr/>
        </p:nvSpPr>
        <p:spPr bwMode="auto">
          <a:xfrm>
            <a:off x="2973691" y="2198297"/>
            <a:ext cx="337616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altLang="it-IT" sz="1400" b="1" dirty="0">
                <a:latin typeface="Arial Narrow" panose="020B0606020202030204" pitchFamily="34" charset="0"/>
                <a:ea typeface="Tahoma" panose="020B0604030504040204" pitchFamily="34" charset="0"/>
                <a:cs typeface="Arial" panose="020B0604020202020204" pitchFamily="34" charset="0"/>
              </a:rPr>
              <a:t>Almeno 2/3 della forza lavoro dev’essere personale altamente qualificato (laureato e/o con specializzazione o dottorato post-laurea)</a:t>
            </a:r>
          </a:p>
        </p:txBody>
      </p:sp>
      <p:sp>
        <p:nvSpPr>
          <p:cNvPr id="223273" name="AutoShape 41"/>
          <p:cNvSpPr>
            <a:spLocks noChangeArrowheads="1"/>
          </p:cNvSpPr>
          <p:nvPr/>
        </p:nvSpPr>
        <p:spPr bwMode="auto">
          <a:xfrm rot="10800000">
            <a:off x="1065551" y="1325841"/>
            <a:ext cx="1379190" cy="591102"/>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accent1"/>
            </a:solidFill>
            <a:miter lim="800000"/>
            <a:headEnd/>
            <a:tailEnd/>
          </a:ln>
          <a:effectLst/>
          <a:extLst/>
        </p:spPr>
        <p:txBody>
          <a:bodyPr wrap="none" anchor="ctr"/>
          <a:lstStyle/>
          <a:p>
            <a:endParaRPr lang="it-IT"/>
          </a:p>
        </p:txBody>
      </p:sp>
      <p:sp>
        <p:nvSpPr>
          <p:cNvPr id="223274" name="Text Box 42"/>
          <p:cNvSpPr txBox="1">
            <a:spLocks noChangeArrowheads="1"/>
          </p:cNvSpPr>
          <p:nvPr/>
        </p:nvSpPr>
        <p:spPr bwMode="auto">
          <a:xfrm>
            <a:off x="6378958" y="1888750"/>
            <a:ext cx="26654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600" b="1" dirty="0">
                <a:solidFill>
                  <a:srgbClr val="000099"/>
                </a:solidFill>
                <a:latin typeface="Tahoma" panose="020B0604030504040204" pitchFamily="34" charset="0"/>
                <a:ea typeface="Tahoma" panose="020B0604030504040204" pitchFamily="34" charset="0"/>
                <a:cs typeface="Tahoma" panose="020B0604030504040204" pitchFamily="34" charset="0"/>
              </a:rPr>
              <a:t>3</a:t>
            </a:r>
          </a:p>
        </p:txBody>
      </p:sp>
      <p:sp>
        <p:nvSpPr>
          <p:cNvPr id="223275" name="Text Box 43"/>
          <p:cNvSpPr txBox="1">
            <a:spLocks noChangeArrowheads="1"/>
          </p:cNvSpPr>
          <p:nvPr/>
        </p:nvSpPr>
        <p:spPr bwMode="auto">
          <a:xfrm>
            <a:off x="6213858" y="2231635"/>
            <a:ext cx="283051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altLang="it-IT" sz="1400" b="1" dirty="0">
                <a:latin typeface="Arial Narrow" panose="020B0606020202030204" pitchFamily="34" charset="0"/>
                <a:ea typeface="Tahoma" panose="020B0604030504040204" pitchFamily="34" charset="0"/>
                <a:cs typeface="Arial" panose="020B0604020202020204" pitchFamily="34" charset="0"/>
              </a:rPr>
              <a:t>Titolarità di brevetti per industria, biotecnologie, semiconduttori e varietà vegetali.</a:t>
            </a:r>
          </a:p>
        </p:txBody>
      </p:sp>
      <p:sp>
        <p:nvSpPr>
          <p:cNvPr id="223278" name="AutoShape 46"/>
          <p:cNvSpPr>
            <a:spLocks noChangeArrowheads="1"/>
          </p:cNvSpPr>
          <p:nvPr/>
        </p:nvSpPr>
        <p:spPr bwMode="auto">
          <a:xfrm rot="10800000" flipH="1">
            <a:off x="6628566" y="1292076"/>
            <a:ext cx="1537545" cy="59273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2">
              <a:lumMod val="75000"/>
            </a:schemeClr>
          </a:solidFill>
          <a:ln>
            <a:solidFill>
              <a:schemeClr val="accent1"/>
            </a:solidFill>
          </a:ln>
          <a:effectLst/>
          <a:extLst/>
        </p:spPr>
        <p:txBody>
          <a:bodyPr wrap="none" anchor="ctr"/>
          <a:lstStyle/>
          <a:p>
            <a:endParaRPr lang="it-IT"/>
          </a:p>
        </p:txBody>
      </p:sp>
      <p:sp>
        <p:nvSpPr>
          <p:cNvPr id="223279" name="Text Box 47"/>
          <p:cNvSpPr txBox="1">
            <a:spLocks noChangeArrowheads="1"/>
          </p:cNvSpPr>
          <p:nvPr/>
        </p:nvSpPr>
        <p:spPr bwMode="auto">
          <a:xfrm>
            <a:off x="-36856" y="2190751"/>
            <a:ext cx="31452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altLang="it-IT" sz="1400" b="1" dirty="0">
                <a:latin typeface="Arial Narrow" panose="020B0606020202030204" pitchFamily="34" charset="0"/>
                <a:ea typeface="Tahoma" panose="020B0604030504040204" pitchFamily="34" charset="0"/>
                <a:cs typeface="Arial" panose="020B0604020202020204" pitchFamily="34" charset="0"/>
              </a:rPr>
              <a:t>Le spese in ricerca e sviluppo sono uguali o superiori al 15% del maggiore valore tra costo e valore totale della produzione per start-up innovativa</a:t>
            </a:r>
          </a:p>
        </p:txBody>
      </p:sp>
      <p:sp>
        <p:nvSpPr>
          <p:cNvPr id="17" name="Rectangle 22"/>
          <p:cNvSpPr>
            <a:spLocks noChangeArrowheads="1"/>
          </p:cNvSpPr>
          <p:nvPr/>
        </p:nvSpPr>
        <p:spPr bwMode="auto">
          <a:xfrm>
            <a:off x="-16243" y="795236"/>
            <a:ext cx="90487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Oltre a un insieme di requisiti di carattere generale, la norma impone il soddisfacimento di almeno un requisito specifico per poter ottenere l’iscrizione nella sezione delle startup:</a:t>
            </a:r>
          </a:p>
        </p:txBody>
      </p:sp>
      <p:sp>
        <p:nvSpPr>
          <p:cNvPr id="25" name="AutoShape 9"/>
          <p:cNvSpPr>
            <a:spLocks noChangeArrowheads="1"/>
          </p:cNvSpPr>
          <p:nvPr/>
        </p:nvSpPr>
        <p:spPr bwMode="auto">
          <a:xfrm rot="10800000">
            <a:off x="1835150" y="0"/>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26" name="AutoShape 8"/>
          <p:cNvSpPr>
            <a:spLocks noChangeArrowheads="1"/>
          </p:cNvSpPr>
          <p:nvPr/>
        </p:nvSpPr>
        <p:spPr bwMode="auto">
          <a:xfrm>
            <a:off x="-1" y="6092825"/>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
        <p:nvSpPr>
          <p:cNvPr id="24" name="Text Box 39"/>
          <p:cNvSpPr txBox="1">
            <a:spLocks noChangeArrowheads="1"/>
          </p:cNvSpPr>
          <p:nvPr/>
        </p:nvSpPr>
        <p:spPr bwMode="auto">
          <a:xfrm>
            <a:off x="-95250" y="4682944"/>
            <a:ext cx="9127757"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it-IT" altLang="it-IT" sz="1400" b="1" dirty="0">
                <a:latin typeface="Arial Narrow" panose="020B0606020202030204" pitchFamily="34" charset="0"/>
                <a:ea typeface="Tahoma" panose="020B0604030504040204" pitchFamily="34" charset="0"/>
                <a:cs typeface="Arial" panose="020B0604020202020204" pitchFamily="34" charset="0"/>
              </a:rPr>
              <a:t>Come si vede, il primo requisito è quello più diffuso</a:t>
            </a: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r>
              <a:rPr lang="it-IT" altLang="it-IT" sz="1400" b="1" dirty="0">
                <a:latin typeface="Arial Narrow" panose="020B0606020202030204" pitchFamily="34" charset="0"/>
                <a:ea typeface="Tahoma" panose="020B0604030504040204" pitchFamily="34" charset="0"/>
                <a:cs typeface="Arial" panose="020B0604020202020204" pitchFamily="34" charset="0"/>
              </a:rPr>
              <a:t>Secondo il Rapporto 2022 del Ministero delle Imprese e del Made in </a:t>
            </a:r>
            <a:r>
              <a:rPr lang="it-IT" altLang="it-IT" sz="1400" b="1" dirty="0" err="1">
                <a:latin typeface="Arial Narrow" panose="020B0606020202030204" pitchFamily="34" charset="0"/>
                <a:ea typeface="Tahoma" panose="020B0604030504040204" pitchFamily="34" charset="0"/>
                <a:cs typeface="Arial" panose="020B0604020202020204" pitchFamily="34" charset="0"/>
              </a:rPr>
              <a:t>Italy</a:t>
            </a:r>
            <a:r>
              <a:rPr lang="it-IT" altLang="it-IT" sz="1400" b="1" dirty="0">
                <a:latin typeface="Arial Narrow" panose="020B0606020202030204" pitchFamily="34" charset="0"/>
                <a:ea typeface="Tahoma" panose="020B0604030504040204" pitchFamily="34" charset="0"/>
                <a:cs typeface="Arial" panose="020B0604020202020204" pitchFamily="34" charset="0"/>
              </a:rPr>
              <a:t>, le più resilienti (confronto ricavi 2021 su ricavi 2019) sono state quelle col requisito sul capitale umano: il 66,6% di esse ha superato nel 2021 i ricavi del 2019, mentre per quelle col requisito delle spese in ricerca e sviluppo si sono attestate al 64,8% e quelle titolari di diritti di proprietà industriale al 64,2%. </a:t>
            </a:r>
          </a:p>
        </p:txBody>
      </p:sp>
      <p:pic>
        <p:nvPicPr>
          <p:cNvPr id="27" name="Immagin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2" name="Rettangolo 1"/>
          <p:cNvSpPr/>
          <p:nvPr/>
        </p:nvSpPr>
        <p:spPr>
          <a:xfrm>
            <a:off x="-16243" y="-43307"/>
            <a:ext cx="9144000" cy="830997"/>
          </a:xfrm>
          <a:prstGeom prst="rect">
            <a:avLst/>
          </a:prstGeom>
        </p:spPr>
        <p:txBody>
          <a:bodyPr wrap="square">
            <a:spAutoFit/>
          </a:bodyPr>
          <a:lstStyle/>
          <a:p>
            <a:pPr eaLnBrk="1" hangingPunct="1">
              <a:defRPr/>
            </a:pPr>
            <a:r>
              <a:rPr lang="it-IT" altLang="it-IT" sz="2400" b="1" dirty="0">
                <a:latin typeface="Arial" charset="0"/>
              </a:rPr>
              <a:t>Con quali requisiti si chiede l’iscrizione alla sezione startup del Registro Imprese?</a:t>
            </a:r>
            <a:endParaRPr lang="it-IT" altLang="it-IT" sz="2400" b="1" kern="0" dirty="0">
              <a:latin typeface="Arial" charset="0"/>
            </a:endParaRPr>
          </a:p>
        </p:txBody>
      </p:sp>
      <p:sp>
        <p:nvSpPr>
          <p:cNvPr id="16"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4" name="Telaio 3"/>
          <p:cNvSpPr/>
          <p:nvPr/>
        </p:nvSpPr>
        <p:spPr>
          <a:xfrm>
            <a:off x="683568" y="3144858"/>
            <a:ext cx="2095923" cy="932214"/>
          </a:xfrm>
          <a:prstGeom prst="bevel">
            <a:avLst/>
          </a:prstGeom>
          <a:solidFill>
            <a:schemeClr val="accent2">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a:solidFill>
                  <a:srgbClr val="FF0000"/>
                </a:solidFill>
                <a:latin typeface="Arial Narrow" panose="020B0606020202030204" pitchFamily="34" charset="0"/>
              </a:rPr>
              <a:t>63% </a:t>
            </a:r>
          </a:p>
        </p:txBody>
      </p:sp>
      <p:sp>
        <p:nvSpPr>
          <p:cNvPr id="28" name="Telaio 27"/>
          <p:cNvSpPr/>
          <p:nvPr/>
        </p:nvSpPr>
        <p:spPr>
          <a:xfrm>
            <a:off x="3524038" y="3144858"/>
            <a:ext cx="2095923" cy="932214"/>
          </a:xfrm>
          <a:prstGeom prst="bevel">
            <a:avLst/>
          </a:prstGeom>
          <a:solidFill>
            <a:schemeClr val="accent2">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a:solidFill>
                  <a:srgbClr val="FFC000"/>
                </a:solidFill>
                <a:latin typeface="Arial Narrow" panose="020B0606020202030204" pitchFamily="34" charset="0"/>
              </a:rPr>
              <a:t>23%</a:t>
            </a:r>
            <a:r>
              <a:rPr lang="it-IT" sz="3200" b="1" dirty="0">
                <a:solidFill>
                  <a:srgbClr val="FF0000"/>
                </a:solidFill>
                <a:latin typeface="Arial Narrow" panose="020B0606020202030204" pitchFamily="34" charset="0"/>
              </a:rPr>
              <a:t> </a:t>
            </a:r>
          </a:p>
        </p:txBody>
      </p:sp>
      <p:sp>
        <p:nvSpPr>
          <p:cNvPr id="29" name="Telaio 28"/>
          <p:cNvSpPr/>
          <p:nvPr/>
        </p:nvSpPr>
        <p:spPr>
          <a:xfrm>
            <a:off x="6581152" y="3181107"/>
            <a:ext cx="2095923" cy="932214"/>
          </a:xfrm>
          <a:prstGeom prst="bevel">
            <a:avLst/>
          </a:prstGeom>
          <a:solidFill>
            <a:schemeClr val="accent2">
              <a:lumMod val="60000"/>
              <a:lumOff val="4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a:solidFill>
                  <a:srgbClr val="000099"/>
                </a:solidFill>
                <a:latin typeface="Arial Narrow" panose="020B0606020202030204" pitchFamily="34" charset="0"/>
              </a:rPr>
              <a:t>19%</a:t>
            </a:r>
            <a:r>
              <a:rPr lang="it-IT" sz="3200" b="1" dirty="0">
                <a:solidFill>
                  <a:srgbClr val="FF0000"/>
                </a:solidFill>
                <a:latin typeface="Arial Narrow" panose="020B0606020202030204" pitchFamily="34" charset="0"/>
              </a:rPr>
              <a:t> </a:t>
            </a:r>
          </a:p>
        </p:txBody>
      </p:sp>
    </p:spTree>
    <p:extLst>
      <p:ext uri="{BB962C8B-B14F-4D97-AF65-F5344CB8AC3E}">
        <p14:creationId xmlns:p14="http://schemas.microsoft.com/office/powerpoint/2010/main" val="123584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71" name="Text Box 39"/>
          <p:cNvSpPr txBox="1">
            <a:spLocks noChangeArrowheads="1"/>
          </p:cNvSpPr>
          <p:nvPr/>
        </p:nvSpPr>
        <p:spPr bwMode="auto">
          <a:xfrm>
            <a:off x="2946275" y="2492896"/>
            <a:ext cx="613186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altLang="it-IT" sz="1600" b="1" dirty="0">
                <a:latin typeface="Arial Narrow" panose="020B0606020202030204" pitchFamily="34" charset="0"/>
                <a:ea typeface="Tahoma" panose="020B0604030504040204" pitchFamily="34" charset="0"/>
                <a:cs typeface="Arial" panose="020B0604020202020204" pitchFamily="34" charset="0"/>
              </a:rPr>
              <a:t>1.982 startup (14,8%) sono riconosciute come imprese ad alto valore tecnologico in ambito energetico (Un’impresa è ad alto valore tecnologico in ambito energetico se sviluppa e commercializza esclusivamente prodotti o servizi innovativi ad alto valore tecnologico in ambito energetico).</a:t>
            </a:r>
          </a:p>
        </p:txBody>
      </p:sp>
      <p:sp>
        <p:nvSpPr>
          <p:cNvPr id="223279" name="Text Box 47"/>
          <p:cNvSpPr txBox="1">
            <a:spLocks noChangeArrowheads="1"/>
          </p:cNvSpPr>
          <p:nvPr/>
        </p:nvSpPr>
        <p:spPr bwMode="auto">
          <a:xfrm>
            <a:off x="2949374" y="1052736"/>
            <a:ext cx="612867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altLang="it-IT" sz="1600" b="1" dirty="0">
                <a:latin typeface="Arial Narrow" panose="020B0606020202030204" pitchFamily="34" charset="0"/>
                <a:ea typeface="Tahoma" panose="020B0604030504040204" pitchFamily="34" charset="0"/>
                <a:cs typeface="Arial" panose="020B0604020202020204" pitchFamily="34" charset="0"/>
              </a:rPr>
              <a:t>199 startup (1,5%) sono riconosciute come imprese ad alta vocazione sociale, ovvero operano nei settori individuati dalla disciplina dell'impresa sociale (può appartenere anche ad altri settori innovativi ad alto contenuto tecnologico ma che possano impattare sul benessere della collettività).</a:t>
            </a:r>
          </a:p>
        </p:txBody>
      </p:sp>
      <p:sp>
        <p:nvSpPr>
          <p:cNvPr id="5" name="Esplosione 2 4"/>
          <p:cNvSpPr/>
          <p:nvPr/>
        </p:nvSpPr>
        <p:spPr>
          <a:xfrm>
            <a:off x="209971" y="1068945"/>
            <a:ext cx="1484318" cy="931886"/>
          </a:xfrm>
          <a:prstGeom prst="irregularSeal2">
            <a:avLst/>
          </a:prstGeom>
          <a:solidFill>
            <a:srgbClr val="C00000"/>
          </a:solidFill>
          <a:ln w="12700" cmpd="dbl">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1866155" y="1261727"/>
            <a:ext cx="978408" cy="484632"/>
          </a:xfrm>
          <a:prstGeom prst="rightArrow">
            <a:avLst/>
          </a:prstGeom>
          <a:solidFill>
            <a:srgbClr val="C00000"/>
          </a:solidFill>
          <a:ln w="222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Esplosione 2 26"/>
          <p:cNvSpPr/>
          <p:nvPr/>
        </p:nvSpPr>
        <p:spPr>
          <a:xfrm>
            <a:off x="215776" y="2493366"/>
            <a:ext cx="1484318" cy="931886"/>
          </a:xfrm>
          <a:prstGeom prst="irregularSeal2">
            <a:avLst/>
          </a:prstGeom>
          <a:solidFill>
            <a:srgbClr val="FFC000"/>
          </a:solidFill>
          <a:ln w="12700" cmpd="dbl">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Freccia a destra 27"/>
          <p:cNvSpPr/>
          <p:nvPr/>
        </p:nvSpPr>
        <p:spPr>
          <a:xfrm>
            <a:off x="1867284" y="2677877"/>
            <a:ext cx="978408" cy="484632"/>
          </a:xfrm>
          <a:prstGeom prst="rightArrow">
            <a:avLst/>
          </a:prstGeom>
          <a:solidFill>
            <a:srgbClr val="FFC000"/>
          </a:solidFill>
          <a:ln w="222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Text Box 39"/>
          <p:cNvSpPr txBox="1">
            <a:spLocks noChangeArrowheads="1"/>
          </p:cNvSpPr>
          <p:nvPr/>
        </p:nvSpPr>
        <p:spPr bwMode="auto">
          <a:xfrm>
            <a:off x="2955230" y="3933056"/>
            <a:ext cx="6122631"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altLang="it-IT" sz="1600" b="1" dirty="0">
                <a:latin typeface="Arial Narrow" panose="020B0606020202030204" pitchFamily="34" charset="0"/>
                <a:ea typeface="Tahoma" panose="020B0604030504040204" pitchFamily="34" charset="0"/>
                <a:cs typeface="Arial" panose="020B0604020202020204" pitchFamily="34" charset="0"/>
              </a:rPr>
              <a:t>Le imprenditorie di genere analizzate singolarmente, cioè senza tener conto di eventuali imprese che siano allo stesso tempo femminili, giovanili e/o straniere, ecc. hanno pesi diversi; </a:t>
            </a:r>
            <a:r>
              <a:rPr lang="it-IT" altLang="it-IT" sz="1600" b="1" dirty="0">
                <a:solidFill>
                  <a:srgbClr val="C00000"/>
                </a:solidFill>
                <a:latin typeface="Arial Narrow" panose="020B0606020202030204" pitchFamily="34" charset="0"/>
                <a:ea typeface="Tahoma" panose="020B0604030504040204" pitchFamily="34" charset="0"/>
                <a:cs typeface="Arial" panose="020B0604020202020204" pitchFamily="34" charset="0"/>
              </a:rPr>
              <a:t>le imprese a maggioranza straniera sono 488 (3,7%); le femminili (1.806, 13,5%). Le imprese giovanili sono invece 2.305, incidendo per il 17,3%. </a:t>
            </a:r>
            <a:endParaRPr lang="it-IT" altLang="it-IT" sz="1600" b="1" dirty="0">
              <a:latin typeface="Arial Narrow" panose="020B0606020202030204" pitchFamily="34" charset="0"/>
              <a:ea typeface="Tahoma" panose="020B0604030504040204" pitchFamily="34" charset="0"/>
              <a:cs typeface="Arial" panose="020B0604020202020204" pitchFamily="34" charset="0"/>
            </a:endParaRPr>
          </a:p>
        </p:txBody>
      </p:sp>
      <p:sp>
        <p:nvSpPr>
          <p:cNvPr id="30" name="Esplosione 2 29"/>
          <p:cNvSpPr/>
          <p:nvPr/>
        </p:nvSpPr>
        <p:spPr>
          <a:xfrm>
            <a:off x="223117" y="4241893"/>
            <a:ext cx="1484318" cy="931886"/>
          </a:xfrm>
          <a:prstGeom prst="irregularSeal2">
            <a:avLst/>
          </a:prstGeom>
          <a:solidFill>
            <a:schemeClr val="accent1">
              <a:lumMod val="50000"/>
            </a:schemeClr>
          </a:solidFill>
          <a:ln w="12700" cmpd="dbl">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AutoShape 9"/>
          <p:cNvSpPr>
            <a:spLocks noChangeArrowheads="1"/>
          </p:cNvSpPr>
          <p:nvPr/>
        </p:nvSpPr>
        <p:spPr bwMode="auto">
          <a:xfrm rot="10800000">
            <a:off x="1835150" y="0"/>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31" name="Freccia a destra 30"/>
          <p:cNvSpPr/>
          <p:nvPr/>
        </p:nvSpPr>
        <p:spPr>
          <a:xfrm>
            <a:off x="1895288" y="4420191"/>
            <a:ext cx="978408" cy="484632"/>
          </a:xfrm>
          <a:prstGeom prst="rightArrow">
            <a:avLst/>
          </a:prstGeom>
          <a:solidFill>
            <a:schemeClr val="accent1">
              <a:lumMod val="50000"/>
            </a:schemeClr>
          </a:solidFill>
          <a:ln w="222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AutoShape 8"/>
          <p:cNvSpPr>
            <a:spLocks noChangeArrowheads="1"/>
          </p:cNvSpPr>
          <p:nvPr/>
        </p:nvSpPr>
        <p:spPr bwMode="auto">
          <a:xfrm>
            <a:off x="0" y="6092825"/>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
        <p:nvSpPr>
          <p:cNvPr id="3" name="Rettangolo 2"/>
          <p:cNvSpPr/>
          <p:nvPr/>
        </p:nvSpPr>
        <p:spPr>
          <a:xfrm>
            <a:off x="223117" y="5524571"/>
            <a:ext cx="8854927" cy="830997"/>
          </a:xfrm>
          <a:prstGeom prst="rect">
            <a:avLst/>
          </a:prstGeom>
        </p:spPr>
        <p:txBody>
          <a:bodyPr wrap="square">
            <a:spAutoFit/>
          </a:bodyPr>
          <a:lstStyle/>
          <a:p>
            <a:r>
              <a:rPr lang="it-IT" sz="1600" b="1" dirty="0">
                <a:latin typeface="Arial Narrow" panose="020B0606020202030204" pitchFamily="34" charset="0"/>
                <a:cs typeface="Arial" panose="020B0604020202020204" pitchFamily="34" charset="0"/>
              </a:rPr>
              <a:t>Sotto il profilo occupazionale (dati al quarto trimestre 2022) il totale dei dipendenti delle startup innovative è di 20.432, mentre il numero di startup innovative con dipendenti si attesta a 6.178 unità. Ne consegue un valore medio di 3,3 addetti per startup innovativa, e un valore mediano di 1 addetto</a:t>
            </a:r>
          </a:p>
        </p:txBody>
      </p:sp>
      <p:pic>
        <p:nvPicPr>
          <p:cNvPr id="19" name="Immagin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2" name="Rettangolo 1"/>
          <p:cNvSpPr/>
          <p:nvPr/>
        </p:nvSpPr>
        <p:spPr>
          <a:xfrm>
            <a:off x="-16243" y="116632"/>
            <a:ext cx="9144000" cy="461665"/>
          </a:xfrm>
          <a:prstGeom prst="rect">
            <a:avLst/>
          </a:prstGeom>
        </p:spPr>
        <p:txBody>
          <a:bodyPr wrap="square">
            <a:spAutoFit/>
          </a:bodyPr>
          <a:lstStyle/>
          <a:p>
            <a:pPr algn="ctr" eaLnBrk="1" hangingPunct="1">
              <a:defRPr/>
            </a:pPr>
            <a:r>
              <a:rPr lang="it-IT" altLang="it-IT" sz="2400" b="1" dirty="0">
                <a:latin typeface="Arial" charset="0"/>
              </a:rPr>
              <a:t>Altri aspetti delle startup italiane</a:t>
            </a:r>
            <a:endParaRPr lang="it-IT" altLang="it-IT" sz="2400" b="1" kern="0" dirty="0">
              <a:latin typeface="Arial" charset="0"/>
            </a:endParaRPr>
          </a:p>
        </p:txBody>
      </p:sp>
      <p:sp>
        <p:nvSpPr>
          <p:cNvPr id="16"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Tree>
    <p:extLst>
      <p:ext uri="{BB962C8B-B14F-4D97-AF65-F5344CB8AC3E}">
        <p14:creationId xmlns:p14="http://schemas.microsoft.com/office/powerpoint/2010/main" val="4126845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9"/>
          <p:cNvSpPr>
            <a:spLocks noChangeArrowheads="1"/>
          </p:cNvSpPr>
          <p:nvPr/>
        </p:nvSpPr>
        <p:spPr bwMode="auto">
          <a:xfrm rot="10800000">
            <a:off x="1835150" y="0"/>
            <a:ext cx="7308850" cy="765175"/>
          </a:xfrm>
          <a:prstGeom prst="rtTriangle">
            <a:avLst/>
          </a:prstGeom>
          <a:solidFill>
            <a:srgbClr val="FF9933">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10" name="AutoShape 8"/>
          <p:cNvSpPr>
            <a:spLocks noChangeArrowheads="1"/>
          </p:cNvSpPr>
          <p:nvPr/>
        </p:nvSpPr>
        <p:spPr bwMode="auto">
          <a:xfrm>
            <a:off x="0" y="6092825"/>
            <a:ext cx="7308850" cy="765175"/>
          </a:xfrm>
          <a:prstGeom prst="rtTriangle">
            <a:avLst/>
          </a:prstGeom>
          <a:solidFill>
            <a:srgbClr val="FF9933">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
        <p:nvSpPr>
          <p:cNvPr id="3" name="Rettangolo 2"/>
          <p:cNvSpPr/>
          <p:nvPr/>
        </p:nvSpPr>
        <p:spPr>
          <a:xfrm>
            <a:off x="0" y="1905506"/>
            <a:ext cx="9144000" cy="3046988"/>
          </a:xfrm>
          <a:prstGeom prst="rect">
            <a:avLst/>
          </a:prstGeom>
        </p:spPr>
        <p:txBody>
          <a:bodyPr wrap="square">
            <a:spAutoFit/>
          </a:bodyPr>
          <a:lstStyle/>
          <a:p>
            <a:pPr algn="just"/>
            <a:r>
              <a:rPr lang="it-IT" sz="1600" b="1" dirty="0">
                <a:latin typeface="Arial Narrow" panose="020B0606020202030204" pitchFamily="34" charset="0"/>
                <a:cs typeface="Arial" panose="020B0604020202020204" pitchFamily="34" charset="0"/>
              </a:rPr>
              <a:t>In Italia sono registrate 2.697 </a:t>
            </a:r>
            <a:r>
              <a:rPr lang="it-IT" sz="1600" b="1" dirty="0" err="1">
                <a:latin typeface="Arial Narrow" panose="020B0606020202030204" pitchFamily="34" charset="0"/>
                <a:cs typeface="Arial" panose="020B0604020202020204" pitchFamily="34" charset="0"/>
              </a:rPr>
              <a:t>pmi</a:t>
            </a:r>
            <a:r>
              <a:rPr lang="it-IT" sz="1600" b="1" dirty="0">
                <a:latin typeface="Arial Narrow" panose="020B0606020202030204" pitchFamily="34" charset="0"/>
                <a:cs typeface="Arial" panose="020B0604020202020204" pitchFamily="34" charset="0"/>
              </a:rPr>
              <a:t> innovative. Quasi 1 su 3 si trova in Lombardia. La Toscana, con 144 unità, si colloca al 7° posto della graduatoria regionale. </a:t>
            </a:r>
          </a:p>
          <a:p>
            <a:pPr algn="just"/>
            <a:endParaRPr lang="it-IT" sz="1600" b="1" dirty="0">
              <a:latin typeface="Arial Narrow" panose="020B0606020202030204" pitchFamily="34" charset="0"/>
              <a:cs typeface="Arial" panose="020B0604020202020204" pitchFamily="34" charset="0"/>
            </a:endParaRPr>
          </a:p>
          <a:p>
            <a:pPr algn="just"/>
            <a:r>
              <a:rPr lang="it-IT" sz="1600" b="1" dirty="0">
                <a:latin typeface="Arial Narrow" panose="020B0606020202030204" pitchFamily="34" charset="0"/>
                <a:cs typeface="Arial" panose="020B0604020202020204" pitchFamily="34" charset="0"/>
              </a:rPr>
              <a:t>I requisiti per essere riconosciuti </a:t>
            </a:r>
            <a:r>
              <a:rPr lang="it-IT" sz="1600" b="1" dirty="0" err="1">
                <a:latin typeface="Arial Narrow" panose="020B0606020202030204" pitchFamily="34" charset="0"/>
                <a:cs typeface="Arial" panose="020B0604020202020204" pitchFamily="34" charset="0"/>
              </a:rPr>
              <a:t>Pmi</a:t>
            </a:r>
            <a:r>
              <a:rPr lang="it-IT" sz="1600" b="1" dirty="0">
                <a:latin typeface="Arial Narrow" panose="020B0606020202030204" pitchFamily="34" charset="0"/>
                <a:cs typeface="Arial" panose="020B0604020202020204" pitchFamily="34" charset="0"/>
              </a:rPr>
              <a:t> sono diversi da quelli richiesti per essere iscritti al Registro delle Imprese con qualifica startup innovativa. Uno dei punti di differenza è l’entità del fatturato annuo che nelle PMI può arrivare alla soglia dei 50 milioni (nelle startup è fissato a 5).</a:t>
            </a:r>
          </a:p>
          <a:p>
            <a:pPr algn="just"/>
            <a:endParaRPr lang="it-IT" sz="1600" b="1" dirty="0">
              <a:latin typeface="Arial Narrow" panose="020B0606020202030204" pitchFamily="34" charset="0"/>
              <a:cs typeface="Arial" panose="020B0604020202020204" pitchFamily="34" charset="0"/>
            </a:endParaRPr>
          </a:p>
          <a:p>
            <a:pPr algn="just"/>
            <a:r>
              <a:rPr lang="it-IT" sz="1600" b="1" dirty="0">
                <a:latin typeface="Arial Narrow" panose="020B0606020202030204" pitchFamily="34" charset="0"/>
                <a:cs typeface="Arial" panose="020B0604020202020204" pitchFamily="34" charset="0"/>
              </a:rPr>
              <a:t>Si ritiene che la PMI sia l’evoluzione cui possa tendere una startup. Per questo, a livello esplorativo, abbiamo messo in relazione il </a:t>
            </a:r>
            <a:r>
              <a:rPr lang="it-IT" sz="1600" b="1" dirty="0" err="1">
                <a:latin typeface="Arial Narrow" panose="020B0606020202030204" pitchFamily="34" charset="0"/>
                <a:cs typeface="Arial" panose="020B0604020202020204" pitchFamily="34" charset="0"/>
              </a:rPr>
              <a:t>db</a:t>
            </a:r>
            <a:r>
              <a:rPr lang="it-IT" sz="1600" b="1" dirty="0">
                <a:latin typeface="Arial Narrow" panose="020B0606020202030204" pitchFamily="34" charset="0"/>
                <a:cs typeface="Arial" panose="020B0604020202020204" pitchFamily="34" charset="0"/>
              </a:rPr>
              <a:t> delle startup italiane a Ottobre 2021 col </a:t>
            </a:r>
            <a:r>
              <a:rPr lang="it-IT" sz="1600" b="1" dirty="0" err="1">
                <a:latin typeface="Arial Narrow" panose="020B0606020202030204" pitchFamily="34" charset="0"/>
                <a:cs typeface="Arial" panose="020B0604020202020204" pitchFamily="34" charset="0"/>
              </a:rPr>
              <a:t>db</a:t>
            </a:r>
            <a:r>
              <a:rPr lang="it-IT" sz="1600" b="1" dirty="0">
                <a:latin typeface="Arial Narrow" panose="020B0606020202030204" pitchFamily="34" charset="0"/>
                <a:cs typeface="Arial" panose="020B0604020202020204" pitchFamily="34" charset="0"/>
              </a:rPr>
              <a:t> delle </a:t>
            </a:r>
            <a:r>
              <a:rPr lang="it-IT" sz="1600" b="1" dirty="0" err="1">
                <a:latin typeface="Arial Narrow" panose="020B0606020202030204" pitchFamily="34" charset="0"/>
                <a:cs typeface="Arial" panose="020B0604020202020204" pitchFamily="34" charset="0"/>
              </a:rPr>
              <a:t>pmi</a:t>
            </a:r>
            <a:r>
              <a:rPr lang="it-IT" sz="1600" b="1" dirty="0">
                <a:latin typeface="Arial Narrow" panose="020B0606020202030204" pitchFamily="34" charset="0"/>
                <a:cs typeface="Arial" panose="020B0604020202020204" pitchFamily="34" charset="0"/>
              </a:rPr>
              <a:t> a inizio Novembre 2023.</a:t>
            </a:r>
          </a:p>
          <a:p>
            <a:pPr algn="just"/>
            <a:endParaRPr lang="it-IT" sz="1600" b="1" dirty="0">
              <a:latin typeface="Arial Narrow" panose="020B0606020202030204" pitchFamily="34" charset="0"/>
              <a:cs typeface="Arial" panose="020B0604020202020204" pitchFamily="34" charset="0"/>
            </a:endParaRPr>
          </a:p>
          <a:p>
            <a:pPr algn="just"/>
            <a:r>
              <a:rPr lang="it-IT" sz="1600" b="1" dirty="0">
                <a:latin typeface="Arial Narrow" panose="020B0606020202030204" pitchFamily="34" charset="0"/>
                <a:cs typeface="Arial" panose="020B0604020202020204" pitchFamily="34" charset="0"/>
              </a:rPr>
              <a:t>Delle 13.969 startup innovative registrate a Ottobre 2021, 585 sono adesso PMI. Sono in larga maggioranza PMI attive nel terziario (447). Quelle toscane sono 30.</a:t>
            </a:r>
          </a:p>
        </p:txBody>
      </p:sp>
      <p:pic>
        <p:nvPicPr>
          <p:cNvPr id="11" name="Immagin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4098" name="Rectangle 3"/>
          <p:cNvSpPr>
            <a:spLocks noGrp="1" noChangeArrowheads="1"/>
          </p:cNvSpPr>
          <p:nvPr>
            <p:ph type="title" idx="4294967295"/>
          </p:nvPr>
        </p:nvSpPr>
        <p:spPr>
          <a:xfrm>
            <a:off x="0" y="188913"/>
            <a:ext cx="9144000" cy="533400"/>
          </a:xfrm>
        </p:spPr>
        <p:txBody>
          <a:bodyPr/>
          <a:lstStyle/>
          <a:p>
            <a:pPr eaLnBrk="1" hangingPunct="1"/>
            <a:r>
              <a:rPr lang="it-IT" altLang="it-IT" sz="2800" b="1" dirty="0">
                <a:solidFill>
                  <a:schemeClr val="tx1"/>
                </a:solidFill>
                <a:latin typeface="Arial" charset="0"/>
              </a:rPr>
              <a:t>Il passaggio da startup a </a:t>
            </a:r>
            <a:r>
              <a:rPr lang="it-IT" altLang="it-IT" sz="2800" b="1" dirty="0" err="1">
                <a:solidFill>
                  <a:schemeClr val="tx1"/>
                </a:solidFill>
                <a:latin typeface="Arial" charset="0"/>
              </a:rPr>
              <a:t>pmi</a:t>
            </a:r>
            <a:r>
              <a:rPr lang="it-IT" altLang="it-IT" sz="2800" b="1" dirty="0">
                <a:solidFill>
                  <a:schemeClr val="tx1"/>
                </a:solidFill>
                <a:latin typeface="Arial" charset="0"/>
              </a:rPr>
              <a:t> innovativa</a:t>
            </a:r>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Tree>
    <p:extLst>
      <p:ext uri="{BB962C8B-B14F-4D97-AF65-F5344CB8AC3E}">
        <p14:creationId xmlns:p14="http://schemas.microsoft.com/office/powerpoint/2010/main" val="88113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2"/>
          <p:cNvSpPr>
            <a:spLocks noChangeArrowheads="1"/>
          </p:cNvSpPr>
          <p:nvPr/>
        </p:nvSpPr>
        <p:spPr bwMode="auto">
          <a:xfrm>
            <a:off x="4716016" y="909948"/>
            <a:ext cx="4172475"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Il report periodico curato da Atomico, società leader nella gestione di investimenti in ambito tecnologico, ha evidenziato – anche per i primi mesi del 2023 – un rallentamento a livello europeo – del volume di investimenti in aziende </a:t>
            </a:r>
            <a:r>
              <a:rPr lang="it-IT" altLang="it-IT" sz="1400" b="1" dirty="0" err="1">
                <a:latin typeface="Arial Narrow" panose="020B0606020202030204" pitchFamily="34" charset="0"/>
              </a:rPr>
              <a:t>tech</a:t>
            </a:r>
            <a:r>
              <a:rPr lang="it-IT" altLang="it-IT" sz="1400" b="1" dirty="0">
                <a:latin typeface="Arial Narrow" panose="020B0606020202030204" pitchFamily="34" charset="0"/>
              </a:rPr>
              <a:t>, calo che è spiegato – almeno in parte – dalla drastica riduzione di grandi investimenti.</a:t>
            </a:r>
          </a:p>
        </p:txBody>
      </p:sp>
      <p:sp>
        <p:nvSpPr>
          <p:cNvPr id="25" name="AutoShape 9"/>
          <p:cNvSpPr>
            <a:spLocks noChangeArrowheads="1"/>
          </p:cNvSpPr>
          <p:nvPr/>
        </p:nvSpPr>
        <p:spPr bwMode="auto">
          <a:xfrm rot="10800000">
            <a:off x="1835150" y="0"/>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24" name="Text Box 39"/>
          <p:cNvSpPr txBox="1">
            <a:spLocks noChangeArrowheads="1"/>
          </p:cNvSpPr>
          <p:nvPr/>
        </p:nvSpPr>
        <p:spPr bwMode="auto">
          <a:xfrm>
            <a:off x="4716016" y="2604691"/>
            <a:ext cx="4172475"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it-IT" altLang="it-IT" sz="1400" b="1" dirty="0">
                <a:latin typeface="Arial Narrow" panose="020B0606020202030204" pitchFamily="34" charset="0"/>
                <a:ea typeface="Tahoma" panose="020B0604030504040204" pitchFamily="34" charset="0"/>
                <a:cs typeface="Arial" panose="020B0604020202020204" pitchFamily="34" charset="0"/>
              </a:rPr>
              <a:t>Secondo gli analisti, il calo dei grandi «round» di investimenti a favore di quelli di minor taglio riflette un cambiamento nella politica di sostegno e valutazione alle startup, che incorpora una prospettiva più attenta alla reale solidità dell’impresa, rispetto a una valutazione basata sul concetto dei c.d. «unicorni», ovvero imprese valutate dagli investitori almeno un miliardo di dollari. </a:t>
            </a: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r>
              <a:rPr lang="it-IT" altLang="it-IT" sz="1400" b="1" dirty="0">
                <a:latin typeface="Arial Narrow" panose="020B0606020202030204" pitchFamily="34" charset="0"/>
                <a:ea typeface="Tahoma" panose="020B0604030504040204" pitchFamily="34" charset="0"/>
                <a:cs typeface="Arial" panose="020B0604020202020204" pitchFamily="34" charset="0"/>
              </a:rPr>
              <a:t>Come si vede dal grafico, si stanno facendo strada le imprese collegate all’intelligenza artificiale.</a:t>
            </a: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endParaRPr lang="it-IT" altLang="it-IT" sz="1400" b="1" dirty="0">
              <a:latin typeface="Arial Narrow" panose="020B0606020202030204" pitchFamily="34" charset="0"/>
              <a:ea typeface="Tahoma" panose="020B0604030504040204" pitchFamily="34" charset="0"/>
              <a:cs typeface="Arial" panose="020B0604020202020204" pitchFamily="34" charset="0"/>
            </a:endParaRPr>
          </a:p>
          <a:p>
            <a:pPr algn="just"/>
            <a:r>
              <a:rPr lang="it-IT" altLang="it-IT" sz="1400" b="1" dirty="0">
                <a:latin typeface="Arial Narrow" panose="020B0606020202030204" pitchFamily="34" charset="0"/>
                <a:ea typeface="Tahoma" panose="020B0604030504040204" pitchFamily="34" charset="0"/>
                <a:cs typeface="Arial" panose="020B0604020202020204" pitchFamily="34" charset="0"/>
              </a:rPr>
              <a:t>Fonte dei dati: Atomico – State of </a:t>
            </a:r>
            <a:r>
              <a:rPr lang="it-IT" altLang="it-IT" sz="1400" b="1" dirty="0" err="1">
                <a:latin typeface="Arial Narrow" panose="020B0606020202030204" pitchFamily="34" charset="0"/>
                <a:ea typeface="Tahoma" panose="020B0604030504040204" pitchFamily="34" charset="0"/>
                <a:cs typeface="Arial" panose="020B0604020202020204" pitchFamily="34" charset="0"/>
              </a:rPr>
              <a:t>European</a:t>
            </a:r>
            <a:r>
              <a:rPr lang="it-IT" altLang="it-IT" sz="1400" b="1" dirty="0">
                <a:latin typeface="Arial Narrow" panose="020B0606020202030204" pitchFamily="34" charset="0"/>
                <a:ea typeface="Tahoma" panose="020B0604030504040204" pitchFamily="34" charset="0"/>
                <a:cs typeface="Arial" panose="020B0604020202020204" pitchFamily="34" charset="0"/>
              </a:rPr>
              <a:t> </a:t>
            </a:r>
            <a:r>
              <a:rPr lang="it-IT" altLang="it-IT" sz="1400" b="1" dirty="0" err="1">
                <a:latin typeface="Arial Narrow" panose="020B0606020202030204" pitchFamily="34" charset="0"/>
                <a:ea typeface="Tahoma" panose="020B0604030504040204" pitchFamily="34" charset="0"/>
                <a:cs typeface="Arial" panose="020B0604020202020204" pitchFamily="34" charset="0"/>
              </a:rPr>
              <a:t>Tech</a:t>
            </a:r>
            <a:r>
              <a:rPr lang="it-IT" altLang="it-IT" sz="1400" b="1" dirty="0">
                <a:latin typeface="Arial Narrow" panose="020B0606020202030204" pitchFamily="34" charset="0"/>
                <a:ea typeface="Tahoma" panose="020B0604030504040204" pitchFamily="34" charset="0"/>
                <a:cs typeface="Arial" panose="020B0604020202020204" pitchFamily="34" charset="0"/>
              </a:rPr>
              <a:t> – Giugno 2023</a:t>
            </a:r>
          </a:p>
        </p:txBody>
      </p:sp>
      <p:pic>
        <p:nvPicPr>
          <p:cNvPr id="5" name="Immagine 4"/>
          <p:cNvPicPr>
            <a:picLocks noChangeAspect="1"/>
          </p:cNvPicPr>
          <p:nvPr/>
        </p:nvPicPr>
        <p:blipFill>
          <a:blip r:embed="rId3"/>
          <a:stretch>
            <a:fillRect/>
          </a:stretch>
        </p:blipFill>
        <p:spPr>
          <a:xfrm>
            <a:off x="155183" y="851332"/>
            <a:ext cx="4272801" cy="2741504"/>
          </a:xfrm>
          <a:prstGeom prst="rect">
            <a:avLst/>
          </a:prstGeom>
        </p:spPr>
      </p:pic>
      <p:pic>
        <p:nvPicPr>
          <p:cNvPr id="8" name="Immagine 7"/>
          <p:cNvPicPr>
            <a:picLocks noChangeAspect="1"/>
          </p:cNvPicPr>
          <p:nvPr/>
        </p:nvPicPr>
        <p:blipFill>
          <a:blip r:embed="rId4"/>
          <a:stretch>
            <a:fillRect/>
          </a:stretch>
        </p:blipFill>
        <p:spPr>
          <a:xfrm>
            <a:off x="138439" y="3717032"/>
            <a:ext cx="4327156" cy="2395827"/>
          </a:xfrm>
          <a:prstGeom prst="rect">
            <a:avLst/>
          </a:prstGeom>
        </p:spPr>
      </p:pic>
      <p:sp>
        <p:nvSpPr>
          <p:cNvPr id="16"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2" name="Rettangolo 1"/>
          <p:cNvSpPr/>
          <p:nvPr/>
        </p:nvSpPr>
        <p:spPr>
          <a:xfrm>
            <a:off x="155183" y="224141"/>
            <a:ext cx="9144000" cy="461665"/>
          </a:xfrm>
          <a:prstGeom prst="rect">
            <a:avLst/>
          </a:prstGeom>
        </p:spPr>
        <p:txBody>
          <a:bodyPr wrap="square">
            <a:spAutoFit/>
          </a:bodyPr>
          <a:lstStyle/>
          <a:p>
            <a:pPr eaLnBrk="1" hangingPunct="1">
              <a:defRPr/>
            </a:pPr>
            <a:r>
              <a:rPr lang="it-IT" altLang="it-IT" sz="2400" b="1" dirty="0">
                <a:latin typeface="Arial" charset="0"/>
              </a:rPr>
              <a:t>Gli investimenti e i settori nelle startup. Alcune evidenze</a:t>
            </a:r>
            <a:endParaRPr lang="it-IT" altLang="it-IT" sz="2400" b="1" kern="0" dirty="0">
              <a:latin typeface="Arial" charset="0"/>
            </a:endParaRPr>
          </a:p>
        </p:txBody>
      </p:sp>
      <p:pic>
        <p:nvPicPr>
          <p:cNvPr id="11" name="Immagin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26" name="AutoShape 8"/>
          <p:cNvSpPr>
            <a:spLocks noChangeArrowheads="1"/>
          </p:cNvSpPr>
          <p:nvPr/>
        </p:nvSpPr>
        <p:spPr bwMode="auto">
          <a:xfrm>
            <a:off x="0" y="6092825"/>
            <a:ext cx="7308850" cy="765175"/>
          </a:xfrm>
          <a:prstGeom prst="rtTriangle">
            <a:avLst/>
          </a:prstGeom>
          <a:solidFill>
            <a:srgbClr val="92D050">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spTree>
    <p:extLst>
      <p:ext uri="{BB962C8B-B14F-4D97-AF65-F5344CB8AC3E}">
        <p14:creationId xmlns:p14="http://schemas.microsoft.com/office/powerpoint/2010/main" val="75113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9"/>
          <p:cNvSpPr>
            <a:spLocks noChangeArrowheads="1"/>
          </p:cNvSpPr>
          <p:nvPr/>
        </p:nvSpPr>
        <p:spPr bwMode="auto">
          <a:xfrm rot="10800000">
            <a:off x="1835150" y="0"/>
            <a:ext cx="7308850" cy="765175"/>
          </a:xfrm>
          <a:prstGeom prst="rtTriangle">
            <a:avLst/>
          </a:prstGeom>
          <a:solidFill>
            <a:srgbClr val="FF9933">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defRPr/>
            </a:pPr>
            <a:endParaRPr lang="it-IT" altLang="it-IT" sz="1800"/>
          </a:p>
        </p:txBody>
      </p:sp>
      <p:sp>
        <p:nvSpPr>
          <p:cNvPr id="10" name="AutoShape 8"/>
          <p:cNvSpPr>
            <a:spLocks noChangeArrowheads="1"/>
          </p:cNvSpPr>
          <p:nvPr/>
        </p:nvSpPr>
        <p:spPr bwMode="auto">
          <a:xfrm>
            <a:off x="0" y="6092825"/>
            <a:ext cx="7308850" cy="765175"/>
          </a:xfrm>
          <a:prstGeom prst="rtTriangle">
            <a:avLst/>
          </a:prstGeom>
          <a:solidFill>
            <a:srgbClr val="FF9933">
              <a:alpha val="38000"/>
            </a:srgbClr>
          </a:solidFill>
          <a:ln w="9525">
            <a:solidFill>
              <a:srgbClr val="99CCFF"/>
            </a:solidFill>
            <a:miter lim="800000"/>
            <a:headEnd/>
            <a:tailEnd/>
          </a:ln>
          <a:effec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defRPr/>
            </a:pPr>
            <a:endParaRPr lang="it-IT" altLang="it-IT" sz="1800" kern="0">
              <a:solidFill>
                <a:prstClr val="black"/>
              </a:solidFill>
            </a:endParaRPr>
          </a:p>
        </p:txBody>
      </p:sp>
      <p:pic>
        <p:nvPicPr>
          <p:cNvPr id="11" name="Immagin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8344" y="6357442"/>
            <a:ext cx="1409700" cy="455934"/>
          </a:xfrm>
          <a:prstGeom prst="rect">
            <a:avLst/>
          </a:prstGeom>
        </p:spPr>
      </p:pic>
      <p:sp>
        <p:nvSpPr>
          <p:cNvPr id="4098" name="Rectangle 3"/>
          <p:cNvSpPr>
            <a:spLocks noGrp="1" noChangeArrowheads="1"/>
          </p:cNvSpPr>
          <p:nvPr>
            <p:ph type="title" idx="4294967295"/>
          </p:nvPr>
        </p:nvSpPr>
        <p:spPr>
          <a:xfrm>
            <a:off x="0" y="188913"/>
            <a:ext cx="9144000" cy="533400"/>
          </a:xfrm>
        </p:spPr>
        <p:txBody>
          <a:bodyPr/>
          <a:lstStyle/>
          <a:p>
            <a:pPr eaLnBrk="1" hangingPunct="1"/>
            <a:r>
              <a:rPr lang="it-IT" altLang="it-IT" sz="2800" b="1" dirty="0">
                <a:solidFill>
                  <a:schemeClr val="tx1"/>
                </a:solidFill>
                <a:latin typeface="Arial" charset="0"/>
              </a:rPr>
              <a:t>Spunti</a:t>
            </a:r>
          </a:p>
        </p:txBody>
      </p:sp>
      <p:sp>
        <p:nvSpPr>
          <p:cNvPr id="9" name="Line 10"/>
          <p:cNvSpPr>
            <a:spLocks noChangeShapeType="1"/>
          </p:cNvSpPr>
          <p:nvPr/>
        </p:nvSpPr>
        <p:spPr bwMode="auto">
          <a:xfrm>
            <a:off x="0" y="765175"/>
            <a:ext cx="9144000" cy="0"/>
          </a:xfrm>
          <a:prstGeom prst="line">
            <a:avLst/>
          </a:prstGeom>
          <a:noFill/>
          <a:ln w="38100">
            <a:solidFill>
              <a:schemeClr val="tx2">
                <a:lumMod val="7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it-IT"/>
          </a:p>
        </p:txBody>
      </p:sp>
      <p:sp>
        <p:nvSpPr>
          <p:cNvPr id="13" name="Rectangle 22"/>
          <p:cNvSpPr>
            <a:spLocks noChangeArrowheads="1"/>
          </p:cNvSpPr>
          <p:nvPr/>
        </p:nvSpPr>
        <p:spPr bwMode="auto">
          <a:xfrm>
            <a:off x="12081" y="933037"/>
            <a:ext cx="90487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Dopo un periodo di crescita, già da alcuni trimestri si nota una calma in termini semplicemente numerici</a:t>
            </a:r>
          </a:p>
        </p:txBody>
      </p:sp>
      <p:sp>
        <p:nvSpPr>
          <p:cNvPr id="14" name="Rectangle 22"/>
          <p:cNvSpPr>
            <a:spLocks noChangeArrowheads="1"/>
          </p:cNvSpPr>
          <p:nvPr/>
        </p:nvSpPr>
        <p:spPr bwMode="auto">
          <a:xfrm>
            <a:off x="12081" y="1449778"/>
            <a:ext cx="90487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Il passaggio da startup a </a:t>
            </a:r>
            <a:r>
              <a:rPr lang="it-IT" altLang="it-IT" sz="1400" b="1" dirty="0" err="1">
                <a:latin typeface="Arial Narrow" panose="020B0606020202030204" pitchFamily="34" charset="0"/>
              </a:rPr>
              <a:t>pmi</a:t>
            </a:r>
            <a:r>
              <a:rPr lang="it-IT" altLang="it-IT" sz="1400" b="1" dirty="0">
                <a:latin typeface="Arial Narrow" panose="020B0606020202030204" pitchFamily="34" charset="0"/>
              </a:rPr>
              <a:t> è un elemento che può aiutare a capire se l’impresa ha maturato le capacità per continuare la propria attività</a:t>
            </a:r>
          </a:p>
        </p:txBody>
      </p:sp>
      <p:sp>
        <p:nvSpPr>
          <p:cNvPr id="15" name="Rectangle 22"/>
          <p:cNvSpPr>
            <a:spLocks noChangeArrowheads="1"/>
          </p:cNvSpPr>
          <p:nvPr/>
        </p:nvSpPr>
        <p:spPr bwMode="auto">
          <a:xfrm>
            <a:off x="0" y="2170045"/>
            <a:ext cx="90487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Accesso al credito e ai finanziamenti </a:t>
            </a:r>
            <a:r>
              <a:rPr lang="it-IT" altLang="it-IT" sz="1400" b="1" dirty="0">
                <a:latin typeface="Arial Narrow" panose="020B0606020202030204" pitchFamily="34" charset="0"/>
                <a:sym typeface="Wingdings" panose="05000000000000000000" pitchFamily="2" charset="2"/>
              </a:rPr>
              <a:t> CAPITALI</a:t>
            </a:r>
            <a:endParaRPr lang="it-IT" altLang="it-IT" sz="1400" b="1" dirty="0">
              <a:latin typeface="Arial Narrow" panose="020B0606020202030204" pitchFamily="34" charset="0"/>
            </a:endParaRPr>
          </a:p>
        </p:txBody>
      </p:sp>
      <p:sp>
        <p:nvSpPr>
          <p:cNvPr id="16" name="Rectangle 22"/>
          <p:cNvSpPr>
            <a:spLocks noChangeArrowheads="1"/>
          </p:cNvSpPr>
          <p:nvPr/>
        </p:nvSpPr>
        <p:spPr bwMode="auto">
          <a:xfrm>
            <a:off x="0" y="6049261"/>
            <a:ext cx="90487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endParaRPr lang="it-IT" altLang="it-IT" sz="1400" b="1" dirty="0">
              <a:latin typeface="Arial Narrow" panose="020B0606020202030204" pitchFamily="34" charset="0"/>
            </a:endParaRPr>
          </a:p>
        </p:txBody>
      </p:sp>
      <p:sp>
        <p:nvSpPr>
          <p:cNvPr id="17" name="Rectangle 22"/>
          <p:cNvSpPr>
            <a:spLocks noChangeArrowheads="1"/>
          </p:cNvSpPr>
          <p:nvPr/>
        </p:nvSpPr>
        <p:spPr bwMode="auto">
          <a:xfrm>
            <a:off x="0" y="3072209"/>
            <a:ext cx="90487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Efficacia delle politiche pubbliche </a:t>
            </a:r>
            <a:r>
              <a:rPr lang="it-IT" altLang="it-IT" sz="1400" b="1" dirty="0" err="1">
                <a:latin typeface="Arial Narrow" panose="020B0606020202030204" pitchFamily="34" charset="0"/>
              </a:rPr>
              <a:t>overo</a:t>
            </a:r>
            <a:r>
              <a:rPr lang="it-IT" altLang="it-IT" sz="1400" b="1" dirty="0">
                <a:latin typeface="Arial Narrow" panose="020B0606020202030204" pitchFamily="34" charset="0"/>
              </a:rPr>
              <a:t> dei bandi e dei programmi di sviluppo messi in campo dai soggetti pubblici per favorire la crescita e lo sviluppo dell’innovazione</a:t>
            </a:r>
          </a:p>
        </p:txBody>
      </p:sp>
      <p:sp>
        <p:nvSpPr>
          <p:cNvPr id="18" name="Rectangle 22"/>
          <p:cNvSpPr>
            <a:spLocks noChangeArrowheads="1"/>
          </p:cNvSpPr>
          <p:nvPr/>
        </p:nvSpPr>
        <p:spPr bwMode="auto">
          <a:xfrm>
            <a:off x="12081" y="3721665"/>
            <a:ext cx="90487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Reattività delle startup ad orientare la propria attività verso le nuove frontiere dello sviluppo tecnologico, dall’intelligenza artificiale alle nuove evoluzione di </a:t>
            </a:r>
            <a:r>
              <a:rPr lang="it-IT" altLang="it-IT" sz="1400" b="1" dirty="0" err="1">
                <a:latin typeface="Arial Narrow" panose="020B0606020202030204" pitchFamily="34" charset="0"/>
              </a:rPr>
              <a:t>smart</a:t>
            </a:r>
            <a:r>
              <a:rPr lang="it-IT" altLang="it-IT" sz="1400" b="1" dirty="0">
                <a:latin typeface="Arial Narrow" panose="020B0606020202030204" pitchFamily="34" charset="0"/>
              </a:rPr>
              <a:t> </a:t>
            </a:r>
            <a:r>
              <a:rPr lang="it-IT" altLang="it-IT" sz="1400" b="1" dirty="0" err="1">
                <a:latin typeface="Arial Narrow" panose="020B0606020202030204" pitchFamily="34" charset="0"/>
              </a:rPr>
              <a:t>cities</a:t>
            </a:r>
            <a:endParaRPr lang="it-IT" altLang="it-IT" sz="1400" b="1" dirty="0">
              <a:latin typeface="Arial Narrow" panose="020B0606020202030204" pitchFamily="34" charset="0"/>
            </a:endParaRPr>
          </a:p>
        </p:txBody>
      </p:sp>
      <p:sp>
        <p:nvSpPr>
          <p:cNvPr id="19" name="Rectangle 22"/>
          <p:cNvSpPr>
            <a:spLocks noChangeArrowheads="1"/>
          </p:cNvSpPr>
          <p:nvPr/>
        </p:nvSpPr>
        <p:spPr bwMode="auto">
          <a:xfrm>
            <a:off x="-10264" y="4362738"/>
            <a:ext cx="90487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FontTx/>
              <a:buNone/>
            </a:pPr>
            <a:r>
              <a:rPr lang="it-IT" altLang="it-IT" sz="1400" b="1" dirty="0">
                <a:latin typeface="Arial Narrow" panose="020B0606020202030204" pitchFamily="34" charset="0"/>
              </a:rPr>
              <a:t>Rapporti col mondo accademico, non solo quello più direttamente coinvolto nella ricerca tecnologica (pensiamo a nuove chiavi di lettura della società, dello sviluppo economico e delle relazioni umane)</a:t>
            </a:r>
          </a:p>
        </p:txBody>
      </p:sp>
      <p:sp>
        <p:nvSpPr>
          <p:cNvPr id="20" name="Rectangle 22"/>
          <p:cNvSpPr>
            <a:spLocks noChangeArrowheads="1"/>
          </p:cNvSpPr>
          <p:nvPr/>
        </p:nvSpPr>
        <p:spPr bwMode="auto">
          <a:xfrm>
            <a:off x="0" y="2598342"/>
            <a:ext cx="904875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just" eaLnBrk="1" hangingPunct="1">
              <a:spcBef>
                <a:spcPct val="0"/>
              </a:spcBef>
              <a:buNone/>
            </a:pPr>
            <a:r>
              <a:rPr lang="it-IT" altLang="it-IT" sz="1400" b="1" dirty="0">
                <a:latin typeface="Arial Narrow" panose="020B0606020202030204" pitchFamily="34" charset="0"/>
              </a:rPr>
              <a:t>Formazione e crescita di nuove competenze </a:t>
            </a:r>
            <a:r>
              <a:rPr lang="it-IT" altLang="it-IT" sz="1400" b="1" dirty="0">
                <a:latin typeface="Arial Narrow" panose="020B0606020202030204" pitchFamily="34" charset="0"/>
                <a:sym typeface="Wingdings" panose="05000000000000000000" pitchFamily="2" charset="2"/>
              </a:rPr>
              <a:t> TALENTI</a:t>
            </a:r>
            <a:endParaRPr lang="it-IT" altLang="it-IT" sz="1400" b="1" dirty="0">
              <a:latin typeface="Arial Narrow" panose="020B0606020202030204" pitchFamily="34" charset="0"/>
            </a:endParaRPr>
          </a:p>
        </p:txBody>
      </p:sp>
    </p:spTree>
    <p:extLst>
      <p:ext uri="{BB962C8B-B14F-4D97-AF65-F5344CB8AC3E}">
        <p14:creationId xmlns:p14="http://schemas.microsoft.com/office/powerpoint/2010/main" val="2079535053"/>
      </p:ext>
    </p:extLst>
  </p:cSld>
  <p:clrMapOvr>
    <a:masterClrMapping/>
  </p:clrMapOvr>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22217</TotalTime>
  <Words>1176</Words>
  <Application>Microsoft Office PowerPoint</Application>
  <PresentationFormat>Presentazione su schermo (4:3)</PresentationFormat>
  <Paragraphs>71</Paragraphs>
  <Slides>8</Slides>
  <Notes>7</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Arial Narrow</vt:lpstr>
      <vt:lpstr>Calibri</vt:lpstr>
      <vt:lpstr>Tahoma</vt:lpstr>
      <vt:lpstr>Times New Roman</vt:lpstr>
      <vt:lpstr>Wingdings</vt:lpstr>
      <vt:lpstr>Struttura predefinita</vt:lpstr>
      <vt:lpstr>Dati sulle startup iscritte al Registro delle Imprese Dati aggiornati al 15 Gennaio 2024 (salvo diversa indicazione)</vt:lpstr>
      <vt:lpstr>Presentazione standard di PowerPoint</vt:lpstr>
      <vt:lpstr>Presentazione standard di PowerPoint</vt:lpstr>
      <vt:lpstr>Presentazione standard di PowerPoint</vt:lpstr>
      <vt:lpstr>Presentazione standard di PowerPoint</vt:lpstr>
      <vt:lpstr>Il passaggio da startup a pmi innovativa</vt:lpstr>
      <vt:lpstr>Presentazione standard di PowerPoint</vt:lpstr>
      <vt:lpstr>Spunti</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User</dc:creator>
  <cp:lastModifiedBy>AnnaMaria Vitale</cp:lastModifiedBy>
  <cp:revision>883</cp:revision>
  <cp:lastPrinted>2022-03-01T10:40:43Z</cp:lastPrinted>
  <dcterms:created xsi:type="dcterms:W3CDTF">2007-06-04T13:36:10Z</dcterms:created>
  <dcterms:modified xsi:type="dcterms:W3CDTF">2024-03-22T10:02:14Z</dcterms:modified>
</cp:coreProperties>
</file>