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38"/>
  </p:notesMasterIdLst>
  <p:sldIdLst>
    <p:sldId id="256" r:id="rId3"/>
    <p:sldId id="336" r:id="rId4"/>
    <p:sldId id="288" r:id="rId5"/>
    <p:sldId id="367" r:id="rId6"/>
    <p:sldId id="369" r:id="rId7"/>
    <p:sldId id="289" r:id="rId8"/>
    <p:sldId id="312" r:id="rId9"/>
    <p:sldId id="290" r:id="rId10"/>
    <p:sldId id="303" r:id="rId11"/>
    <p:sldId id="356" r:id="rId12"/>
    <p:sldId id="366" r:id="rId13"/>
    <p:sldId id="305" r:id="rId14"/>
    <p:sldId id="322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7" r:id="rId24"/>
    <p:sldId id="338" r:id="rId25"/>
    <p:sldId id="339" r:id="rId26"/>
    <p:sldId id="340" r:id="rId27"/>
    <p:sldId id="357" r:id="rId28"/>
    <p:sldId id="358" r:id="rId29"/>
    <p:sldId id="342" r:id="rId30"/>
    <p:sldId id="343" r:id="rId31"/>
    <p:sldId id="349" r:id="rId32"/>
    <p:sldId id="345" r:id="rId33"/>
    <p:sldId id="350" r:id="rId34"/>
    <p:sldId id="351" r:id="rId35"/>
    <p:sldId id="352" r:id="rId36"/>
    <p:sldId id="359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pos="234" userDrawn="1">
          <p15:clr>
            <a:srgbClr val="A4A3A4"/>
          </p15:clr>
        </p15:guide>
        <p15:guide id="6" orient="horz" pos="550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C6C"/>
    <a:srgbClr val="AC131A"/>
    <a:srgbClr val="7A7676"/>
    <a:srgbClr val="EB474F"/>
    <a:srgbClr val="767D88"/>
    <a:srgbClr val="D0D2D4"/>
    <a:srgbClr val="E4E4E4"/>
    <a:srgbClr val="20A3A5"/>
    <a:srgbClr val="565049"/>
    <a:srgbClr val="B8A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6" y="108"/>
      </p:cViewPr>
      <p:guideLst>
        <p:guide pos="3817"/>
        <p:guide orient="horz" pos="2228"/>
        <p:guide pos="7446"/>
        <p:guide pos="234"/>
        <p:guide orient="horz" pos="550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93853-BE98-4D79-80EB-E48F83BCEB4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301AA-5463-46A8-9DCE-70228FDB7E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79208" y="1427372"/>
            <a:ext cx="12192000" cy="6858000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ell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49830876"/>
              </p:ext>
            </p:extLst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4" name="Immagine 13"/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5" name="Immagine 14"/>
          <p:cNvPicPr>
            <a:picLocks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17" name="Immagine 16"/>
          <p:cNvPicPr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2" name="Immagine 21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5" name="Immagine 24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6" name="Immagine 25"/>
          <p:cNvPicPr>
            <a:picLocks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3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3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79208" y="1427372"/>
            <a:ext cx="12192000" cy="6858000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 userDrawn="1">
            <p:extLst/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4" name="Immagine 13"/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5" name="Immagine 14"/>
          <p:cNvPicPr>
            <a:picLocks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17" name="Immagine 16"/>
          <p:cNvPicPr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2" name="Immagine 21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5" name="Immagine 24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6" name="Immagine 25"/>
          <p:cNvPicPr>
            <a:picLocks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389468" y="-25219"/>
            <a:ext cx="11802532" cy="31806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 userDrawn="1">
            <p:extLst/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0" name="Immagine 9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1" name="Immagine 10"/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15" name="Immagine 14"/>
          <p:cNvPicPr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19" name="Immagine 18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2" name="Immagine 21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0" y="-1"/>
            <a:ext cx="12192000" cy="188007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 userDrawn="1">
            <p:extLst/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0" name="Immagine 9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1" name="Immagine 10"/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15" name="Immagine 14"/>
          <p:cNvPicPr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19" name="Immagine 18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2" name="Immagine 21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 userDrawn="1">
            <p:extLst/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1" name="Immagine 10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4" name="Immagine 13"/>
          <p:cNvPicPr>
            <a:picLocks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17" name="Immagine 16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19" name="Immagine 18"/>
          <p:cNvPicPr>
            <a:picLocks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2" name="Immagine 21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5" name="Immagine 24"/>
          <p:cNvPicPr>
            <a:picLocks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3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57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>
                <a:solidFill>
                  <a:prstClr val="black"/>
                </a:solidFill>
              </a:rPr>
              <a:pPr/>
              <a:t>11/20/2019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6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1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389468" y="-25219"/>
            <a:ext cx="11802532" cy="31806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ell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49830876"/>
              </p:ext>
            </p:extLst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0" name="Immagine 9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1" name="Immagine 10"/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15" name="Immagine 14"/>
          <p:cNvPicPr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19" name="Immagine 18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2" name="Immagine 21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72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rgbClr val="2B364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>
                <a:solidFill>
                  <a:prstClr val="black"/>
                </a:solidFill>
              </a:rPr>
              <a:pPr/>
              <a:t>11/20/2019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9" name="Rectangle 5"/>
          <p:cNvSpPr/>
          <p:nvPr userDrawn="1"/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rgbClr val="2B364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solidFill>
                <a:prstClr val="white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93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>
                <a:solidFill>
                  <a:prstClr val="black"/>
                </a:solidFill>
              </a:rPr>
              <a:pPr/>
              <a:t>11/20/2019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25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>
                <a:solidFill>
                  <a:prstClr val="black"/>
                </a:solidFill>
              </a:rPr>
              <a:pPr/>
              <a:t>11/20/2019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58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>
                <a:solidFill>
                  <a:prstClr val="black"/>
                </a:solidFill>
              </a:rPr>
              <a:pPr/>
              <a:t>11/20/2019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83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>
                <a:solidFill>
                  <a:prstClr val="black"/>
                </a:solidFill>
              </a:rPr>
              <a:pPr/>
              <a:t>11/20/2019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>
                <a:solidFill>
                  <a:prstClr val="black"/>
                </a:solidFill>
              </a:rPr>
              <a:pPr/>
              <a:t>‹N›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9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0" y="-1"/>
            <a:ext cx="12192000" cy="188007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ell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49830876"/>
              </p:ext>
            </p:extLst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0" name="Immagine 9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1" name="Immagine 10"/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15" name="Immagine 14"/>
          <p:cNvPicPr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19" name="Immagine 18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2" name="Immagine 21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ell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49830876"/>
              </p:ext>
            </p:extLst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1" name="Immagine 10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4" name="Immagine 13"/>
          <p:cNvPicPr>
            <a:picLocks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17" name="Immagine 16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19" name="Immagine 18"/>
          <p:cNvPicPr>
            <a:picLocks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2" name="Immagine 21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5" name="Immagine 24"/>
          <p:cNvPicPr>
            <a:picLocks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rgbClr val="2B364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9" name="Rectangle 5"/>
          <p:cNvSpPr/>
          <p:nvPr userDrawn="1"/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rgbClr val="2B364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5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4FA6A-D0E5-4998-B827-1F536893B0E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B147E-0BD5-4354-A6D3-9EF51AFC9857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76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6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26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6.jpeg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23" Type="http://schemas.openxmlformats.org/officeDocument/2006/relationships/image" Target="../media/image9.jpeg"/><Relationship Id="rId28" Type="http://schemas.openxmlformats.org/officeDocument/2006/relationships/image" Target="../media/image14.jpeg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31" Type="http://schemas.openxmlformats.org/officeDocument/2006/relationships/image" Target="../media/image1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8.jpeg"/><Relationship Id="rId27" Type="http://schemas.openxmlformats.org/officeDocument/2006/relationships/image" Target="../media/image13.jpeg"/><Relationship Id="rId30" Type="http://schemas.openxmlformats.org/officeDocument/2006/relationships/image" Target="../media/image1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26" Type="http://schemas.openxmlformats.org/officeDocument/2006/relationships/image" Target="../media/image12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5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20" Type="http://schemas.openxmlformats.org/officeDocument/2006/relationships/image" Target="../media/image6.jpeg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23" Type="http://schemas.openxmlformats.org/officeDocument/2006/relationships/image" Target="../media/image9.jpeg"/><Relationship Id="rId28" Type="http://schemas.openxmlformats.org/officeDocument/2006/relationships/image" Target="../media/image14.jpeg"/><Relationship Id="rId10" Type="http://schemas.openxmlformats.org/officeDocument/2006/relationships/slideLayout" Target="../slideLayouts/slideLayout22.xml"/><Relationship Id="rId19" Type="http://schemas.microsoft.com/office/2007/relationships/hdphoto" Target="../media/hdphoto1.wdp"/><Relationship Id="rId31" Type="http://schemas.openxmlformats.org/officeDocument/2006/relationships/image" Target="../media/image17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Relationship Id="rId22" Type="http://schemas.openxmlformats.org/officeDocument/2006/relationships/image" Target="../media/image8.jpeg"/><Relationship Id="rId27" Type="http://schemas.openxmlformats.org/officeDocument/2006/relationships/image" Target="../media/image13.jpeg"/><Relationship Id="rId30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7"/>
          <p:cNvSpPr/>
          <p:nvPr userDrawn="1"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49830876"/>
              </p:ext>
            </p:extLst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5" name="Immagine 14"/>
          <p:cNvPicPr>
            <a:picLocks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7" name="Immagine 16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 userDrawn="1"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5" name="Immagine 24"/>
          <p:cNvPicPr>
            <a:picLocks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6" name="Immagine 25"/>
          <p:cNvPicPr>
            <a:picLocks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7" name="Immagine 26"/>
          <p:cNvPicPr>
            <a:picLocks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8" name="Immagine 27"/>
          <p:cNvPicPr>
            <a:picLocks/>
          </p:cNvPicPr>
          <p:nvPr userDrawn="1"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9" name="Immagine 28"/>
          <p:cNvPicPr>
            <a:picLocks/>
          </p:cNvPicPr>
          <p:nvPr userDrawn="1"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7"/>
          <p:cNvSpPr/>
          <p:nvPr userDrawn="1"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 userDrawn="1"/>
        </p:nvSpPr>
        <p:spPr>
          <a:xfrm>
            <a:off x="855132" y="-25219"/>
            <a:ext cx="11336867" cy="31806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 userDrawn="1">
            <p:extLst/>
          </p:nvPr>
        </p:nvGraphicFramePr>
        <p:xfrm>
          <a:off x="19250" y="4986000"/>
          <a:ext cx="1216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3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6000"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869" y="5917906"/>
            <a:ext cx="935854" cy="936000"/>
          </a:xfrm>
          <a:prstGeom prst="rect">
            <a:avLst/>
          </a:prstGeom>
        </p:spPr>
      </p:pic>
      <p:pic>
        <p:nvPicPr>
          <p:cNvPr id="15" name="Immagine 14"/>
          <p:cNvPicPr>
            <a:picLocks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" y="5918326"/>
            <a:ext cx="1872000" cy="936000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117" y="5927570"/>
            <a:ext cx="1872000" cy="936000"/>
          </a:xfrm>
          <a:prstGeom prst="rect">
            <a:avLst/>
          </a:prstGeom>
        </p:spPr>
      </p:pic>
      <p:pic>
        <p:nvPicPr>
          <p:cNvPr id="17" name="Immagine 16"/>
          <p:cNvPicPr>
            <a:picLocks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233" y="4986000"/>
            <a:ext cx="1872000" cy="936000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 userDrawn="1"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655" y="4993349"/>
            <a:ext cx="1872000" cy="936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565" y="4990885"/>
            <a:ext cx="936000" cy="1871878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321" y="4991852"/>
            <a:ext cx="936000" cy="18720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4988785"/>
            <a:ext cx="936000" cy="1872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1606" y="5925950"/>
            <a:ext cx="936000" cy="935999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53" y="5923089"/>
            <a:ext cx="936000" cy="9360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62" y="4991372"/>
            <a:ext cx="936000" cy="1872000"/>
          </a:xfrm>
          <a:prstGeom prst="rect">
            <a:avLst/>
          </a:prstGeom>
        </p:spPr>
      </p:pic>
      <p:pic>
        <p:nvPicPr>
          <p:cNvPr id="25" name="Immagine 24"/>
          <p:cNvPicPr>
            <a:picLocks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80" y="4989096"/>
            <a:ext cx="936000" cy="936000"/>
          </a:xfrm>
          <a:prstGeom prst="rect">
            <a:avLst/>
          </a:prstGeom>
        </p:spPr>
      </p:pic>
      <p:pic>
        <p:nvPicPr>
          <p:cNvPr id="26" name="Immagine 25"/>
          <p:cNvPicPr>
            <a:picLocks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r="-2" b="-1"/>
          <a:stretch/>
        </p:blipFill>
        <p:spPr>
          <a:xfrm>
            <a:off x="1889613" y="4987978"/>
            <a:ext cx="934790" cy="936000"/>
          </a:xfrm>
          <a:prstGeom prst="rect">
            <a:avLst/>
          </a:prstGeom>
        </p:spPr>
      </p:pic>
      <p:pic>
        <p:nvPicPr>
          <p:cNvPr id="27" name="Immagine 26"/>
          <p:cNvPicPr>
            <a:picLocks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61" y="4986000"/>
            <a:ext cx="936000" cy="936000"/>
          </a:xfrm>
          <a:prstGeom prst="rect">
            <a:avLst/>
          </a:prstGeom>
        </p:spPr>
      </p:pic>
      <p:pic>
        <p:nvPicPr>
          <p:cNvPr id="28" name="Immagine 27"/>
          <p:cNvPicPr>
            <a:picLocks/>
          </p:cNvPicPr>
          <p:nvPr userDrawn="1"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0978" y="4986000"/>
            <a:ext cx="936000" cy="1872000"/>
          </a:xfrm>
          <a:prstGeom prst="rect">
            <a:avLst/>
          </a:prstGeom>
        </p:spPr>
      </p:pic>
      <p:pic>
        <p:nvPicPr>
          <p:cNvPr id="29" name="Immagine 28"/>
          <p:cNvPicPr>
            <a:picLocks/>
          </p:cNvPicPr>
          <p:nvPr userDrawn="1"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" y="4986027"/>
            <a:ext cx="936000" cy="9360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658" y="5935475"/>
            <a:ext cx="936000" cy="9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67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632" y="292849"/>
            <a:ext cx="7452768" cy="4981883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389468" y="-25219"/>
            <a:ext cx="11802532" cy="31806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3">
            <a:extLst>
              <a:ext uri="{FF2B5EF4-FFF2-40B4-BE49-F238E27FC236}">
                <a16:creationId xmlns:a16="http://schemas.microsoft.com/office/drawing/2014/main" xmlns="" id="{1AA2A670-4772-4504-9A86-BE460BACA39F}"/>
              </a:ext>
            </a:extLst>
          </p:cNvPr>
          <p:cNvSpPr/>
          <p:nvPr/>
        </p:nvSpPr>
        <p:spPr>
          <a:xfrm>
            <a:off x="389468" y="380682"/>
            <a:ext cx="4375164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L’IMPATTO ECONOMICO DEL TURISMO NELLA CITTÀ METROPOLITANA DI FIRENZE</a:t>
            </a:r>
            <a:endParaRPr lang="it-IT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66">
            <a:extLst>
              <a:ext uri="{FF2B5EF4-FFF2-40B4-BE49-F238E27FC236}">
                <a16:creationId xmlns:a16="http://schemas.microsoft.com/office/drawing/2014/main" xmlns="" id="{77D988CC-9B88-413E-93C2-C869C58096EA}"/>
              </a:ext>
            </a:extLst>
          </p:cNvPr>
          <p:cNvSpPr/>
          <p:nvPr/>
        </p:nvSpPr>
        <p:spPr>
          <a:xfrm>
            <a:off x="407988" y="5008857"/>
            <a:ext cx="2504839" cy="24323"/>
          </a:xfrm>
          <a:prstGeom prst="rect">
            <a:avLst/>
          </a:prstGeom>
          <a:solidFill>
            <a:srgbClr val="AC131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xmlns="" id="{B9810A48-58EE-4653-9094-4015568448A4}"/>
              </a:ext>
            </a:extLst>
          </p:cNvPr>
          <p:cNvSpPr/>
          <p:nvPr/>
        </p:nvSpPr>
        <p:spPr>
          <a:xfrm>
            <a:off x="407988" y="4677959"/>
            <a:ext cx="197069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50" dirty="0" smtClean="0">
                <a:ln w="22225"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ANNO 2019</a:t>
            </a:r>
            <a:endParaRPr kumimoji="0" lang="en-US" sz="1600" i="0" u="none" strike="noStrike" kern="1200" cap="none" spc="150" normalizeH="0" noProof="0" dirty="0">
              <a:ln w="22225"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284705"/>
            <a:ext cx="12192000" cy="1591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5365750"/>
            <a:ext cx="3600000" cy="106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219" y="5838499"/>
            <a:ext cx="1548000" cy="589251"/>
          </a:xfrm>
          <a:prstGeom prst="rect">
            <a:avLst/>
          </a:prstGeom>
        </p:spPr>
      </p:pic>
      <p:pic>
        <p:nvPicPr>
          <p:cNvPr id="10" name="Picture 140" descr="logo_bianco irpet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05" y="5873752"/>
            <a:ext cx="1528988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16050"/>
            <a:ext cx="96696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domanda turistica della </a:t>
            </a:r>
            <a:r>
              <a:rPr lang="it-IT" sz="28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Città Metropolitana di Firenze</a:t>
            </a:r>
          </a:p>
        </p:txBody>
      </p:sp>
      <p:sp>
        <p:nvSpPr>
          <p:cNvPr id="55" name="Oval 31"/>
          <p:cNvSpPr>
            <a:spLocks noChangeAspect="1"/>
          </p:cNvSpPr>
          <p:nvPr/>
        </p:nvSpPr>
        <p:spPr>
          <a:xfrm>
            <a:off x="253982" y="853872"/>
            <a:ext cx="648000" cy="648000"/>
          </a:xfrm>
          <a:prstGeom prst="ellipse">
            <a:avLst/>
          </a:prstGeom>
          <a:solidFill>
            <a:srgbClr val="AC131A"/>
          </a:solidFill>
          <a:ln>
            <a:noFill/>
          </a:ln>
          <a:effectLst>
            <a:outerShdw blurRad="25400" dist="38100" dir="5400000" sx="97000" sy="97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20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4" r="5550"/>
          <a:stretch/>
        </p:blipFill>
        <p:spPr>
          <a:xfrm>
            <a:off x="288018" y="889491"/>
            <a:ext cx="468000" cy="52746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972593" y="853872"/>
            <a:ext cx="1060980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+29,2% di presenze nella città di Firenze nel periodo 2013-2018, +12,0% negli altri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comuni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della città metropolitana,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fronte del +12,0%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regionale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+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13,7%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nazionale</a:t>
            </a:r>
            <a:endParaRPr lang="it-IT" sz="2000" dirty="0">
              <a:solidFill>
                <a:srgbClr val="515C6C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64557" y="2322702"/>
            <a:ext cx="487504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dirty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EVOLUZIONE PRESENZE TURISTICHE IN ITALIA, </a:t>
            </a:r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TOSCANA, CITTA’ DI FIRENZE E ALTRI COMUNI DELLA CITTA' METROPOLITANA. </a:t>
            </a:r>
            <a:r>
              <a:rPr lang="it-IT" dirty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ANNI </a:t>
            </a:r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2013-2018 </a:t>
            </a:r>
            <a:r>
              <a:rPr lang="it-IT" dirty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(N.I. 2013=100)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74" y="1741155"/>
            <a:ext cx="5279022" cy="29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7988" y="316050"/>
            <a:ext cx="96696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domanda turistica nelle città d'arte italiane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37248" y="1810638"/>
            <a:ext cx="4907281" cy="1042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TRA IL 2013 ED IL 2018 SONO CRESCIUTE LE PRESENZE TURISTICHE NELLE PRINCIPALI CITTA' D'ARTE ITALIANE.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6" y="1072953"/>
            <a:ext cx="5627052" cy="33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2" y="873124"/>
            <a:ext cx="11922827" cy="14085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L'indagine svolta tra agosto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 e luglio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</a:p>
          <a:p>
            <a:pPr>
              <a:buClr>
                <a:srgbClr val="AC131A"/>
              </a:buClr>
              <a:buSzPct val="150000"/>
            </a:pPr>
            <a:endParaRPr lang="it-IT" sz="6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interviste realizzate da un team di 6 rilevatori con un questionario tradotto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tre lingue straniere (inglese - francese - spagnolo), oltre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l’italiano</a:t>
            </a:r>
          </a:p>
          <a:p>
            <a:pPr>
              <a:buClr>
                <a:srgbClr val="AC131A"/>
              </a:buClr>
              <a:buSzPct val="150000"/>
            </a:pPr>
            <a:endParaRPr lang="it-IT" sz="6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ono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ottenuti 1.480 questionari: 481 di turisti italiani e 999 di stranieri</a:t>
            </a:r>
          </a:p>
          <a:p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>
              <a:buClr>
                <a:srgbClr val="AC131A"/>
              </a:buClr>
              <a:buSzPct val="150000"/>
            </a:pPr>
            <a:endParaRPr lang="it-IT" sz="24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  <a:buSzPct val="150000"/>
            </a:pPr>
            <a:endParaRPr lang="it-IT" sz="2400" dirty="0">
              <a:solidFill>
                <a:srgbClr val="AC131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74660" y="2386181"/>
            <a:ext cx="5530360" cy="480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44145" algn="ctr">
              <a:lnSpc>
                <a:spcPct val="11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23 DOMANDE SUDDIVISE IN SEZIONI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65671"/>
              </p:ext>
            </p:extLst>
          </p:nvPr>
        </p:nvGraphicFramePr>
        <p:xfrm>
          <a:off x="1229668" y="2971234"/>
          <a:ext cx="1022034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147"/>
                <a:gridCol w="6369197"/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131A"/>
                        </a:buClr>
                        <a:buSzPct val="150000"/>
                        <a:buFont typeface="Wingdings" panose="05000000000000000000" pitchFamily="2" charset="2"/>
                        <a:buChar char=""/>
                        <a:tabLst/>
                        <a:defRPr/>
                      </a:pPr>
                      <a:r>
                        <a:rPr lang="it-IT" sz="1800" b="0" cap="none" baseline="0" dirty="0" smtClean="0">
                          <a:solidFill>
                            <a:srgbClr val="515C6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 INFORMAZIONI GENERALI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131A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it-IT" sz="1800" b="0" cap="none" baseline="0" dirty="0" smtClean="0">
                          <a:solidFill>
                            <a:srgbClr val="515C6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E I DATI DELL'INTERVISTATO</a:t>
                      </a:r>
                      <a:endParaRPr lang="it-IT" sz="1800" b="0" cap="none" baseline="0" dirty="0">
                        <a:solidFill>
                          <a:srgbClr val="515C6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131A"/>
                        </a:buClr>
                        <a:buSzPct val="150000"/>
                        <a:buFont typeface="Wingdings" panose="05000000000000000000" pitchFamily="2" charset="2"/>
                        <a:buChar char="þ"/>
                        <a:tabLst/>
                        <a:defRPr/>
                      </a:pPr>
                      <a:r>
                        <a:rPr lang="it-IT" sz="1800" b="0" cap="none" baseline="0" dirty="0" smtClean="0">
                          <a:solidFill>
                            <a:srgbClr val="515C6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 SODDISFAZIONE DELL'INTERVISTATO</a:t>
                      </a:r>
                      <a:endParaRPr lang="it-IT" sz="1800" b="0" cap="none" baseline="0" dirty="0">
                        <a:solidFill>
                          <a:srgbClr val="515C6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0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131A"/>
                        </a:buClr>
                        <a:buSzPct val="150000"/>
                        <a:buFont typeface="Wingdings" panose="05000000000000000000" pitchFamily="2" charset="2"/>
                        <a:buChar char="þ"/>
                        <a:tabLst/>
                        <a:defRPr/>
                      </a:pPr>
                      <a:r>
                        <a:rPr lang="it-IT" sz="1800" b="0" cap="none" baseline="0" dirty="0" smtClean="0">
                          <a:solidFill>
                            <a:srgbClr val="515C6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 MOTIVAZIONI DEL VIAGGIO</a:t>
                      </a:r>
                      <a:endParaRPr lang="it-IT" sz="1800" b="0" cap="none" baseline="0" dirty="0">
                        <a:solidFill>
                          <a:srgbClr val="515C6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131A"/>
                        </a:buClr>
                        <a:buSzPct val="150000"/>
                        <a:buFont typeface="Wingdings" panose="05000000000000000000" pitchFamily="2" charset="2"/>
                        <a:buChar char="þ"/>
                        <a:tabLst/>
                        <a:defRPr/>
                      </a:pPr>
                      <a:r>
                        <a:rPr lang="it-IT" sz="1800" b="0" cap="none" baseline="0" dirty="0" smtClean="0">
                          <a:solidFill>
                            <a:srgbClr val="515C6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 SPESA DEL VIAGGIO-PACCHETTO ORGANIZZATO</a:t>
                      </a:r>
                      <a:endParaRPr lang="it-IT" sz="1800" b="0" cap="none" baseline="0" dirty="0">
                        <a:solidFill>
                          <a:srgbClr val="515C6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131A"/>
                        </a:buClr>
                        <a:buSzPct val="150000"/>
                        <a:buFont typeface="Wingdings" panose="05000000000000000000" pitchFamily="2" charset="2"/>
                        <a:buChar char="þ"/>
                        <a:tabLst/>
                        <a:defRPr/>
                      </a:pPr>
                      <a:r>
                        <a:rPr lang="it-IT" sz="1800" b="0" cap="none" baseline="0" dirty="0" smtClean="0">
                          <a:solidFill>
                            <a:srgbClr val="515C6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PERNOTTAMENTO E ALLOGGIO</a:t>
                      </a:r>
                      <a:endParaRPr lang="it-IT" sz="1800" b="0" cap="none" baseline="0" dirty="0">
                        <a:solidFill>
                          <a:srgbClr val="515C6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131A"/>
                        </a:buClr>
                        <a:buSzPct val="150000"/>
                        <a:buFont typeface="Wingdings" panose="05000000000000000000" pitchFamily="2" charset="2"/>
                        <a:buChar char="þ"/>
                        <a:tabLst/>
                        <a:defRPr/>
                      </a:pPr>
                      <a:r>
                        <a:rPr lang="it-IT" sz="1800" b="0" cap="none" baseline="0" dirty="0" smtClean="0">
                          <a:solidFill>
                            <a:srgbClr val="515C6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 SPESA DEL VIAGGIO-PACCHETTO NON ORGANIZZATO + LE ALTRE SPESE DEL VIAGGIO ORGANIZZATO</a:t>
                      </a:r>
                      <a:endParaRPr lang="it-IT" sz="1800" b="0" cap="none" baseline="0" dirty="0">
                        <a:solidFill>
                          <a:srgbClr val="515C6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131A"/>
                        </a:buClr>
                        <a:buSzPct val="150000"/>
                        <a:buFont typeface="Wingdings" panose="05000000000000000000" pitchFamily="2" charset="2"/>
                        <a:buChar char="þ"/>
                        <a:tabLst/>
                        <a:defRPr/>
                      </a:pPr>
                      <a:r>
                        <a:rPr lang="it-IT" sz="1800" b="0" cap="none" baseline="0" dirty="0" smtClean="0">
                          <a:solidFill>
                            <a:srgbClr val="515C6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LUOGHI DI VISITA</a:t>
                      </a:r>
                      <a:endParaRPr lang="it-IT" sz="1800" b="0" cap="none" baseline="0" dirty="0">
                        <a:solidFill>
                          <a:srgbClr val="515C6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sz="2000" b="0" cap="none" baseline="0" dirty="0">
                        <a:solidFill>
                          <a:srgbClr val="515C6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8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1400918"/>
            <a:ext cx="11820525" cy="15297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 gli italiani il primo mercato è la Lombardia, seguito da Lazio, Toscana, Emilia-Romagna e Veneto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primi paesi di provenienza degli stranieri intervistati sono Stati Uniti (13,7%), Germania (9,3%) e Francia (8,1%)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 gli escursionisti stranieri la quota maggiore è degli statunitensi; a seguire francesi, i britannici e gli olandesi</a:t>
            </a:r>
          </a:p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L’84,4% degli intervistati era un turista; escursionista il15,6%</a:t>
            </a:r>
          </a:p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endParaRPr lang="it-IT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  <a:buSzPct val="150000"/>
            </a:pPr>
            <a:endParaRPr lang="it-IT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  <a:buSzPct val="150000"/>
            </a:pPr>
            <a:endParaRPr lang="it-IT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184322" y="3012060"/>
            <a:ext cx="30938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16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PROVENIENZA PER AREA GEOGRAFICA</a:t>
            </a:r>
          </a:p>
        </p:txBody>
      </p:sp>
      <p:sp>
        <p:nvSpPr>
          <p:cNvPr id="13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3960454" y="3021771"/>
            <a:ext cx="32471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16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PROVENIENZA DEI VISITATORI STRANIERI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53" b="9710"/>
          <a:stretch/>
        </p:blipFill>
        <p:spPr>
          <a:xfrm>
            <a:off x="371474" y="3529973"/>
            <a:ext cx="2643665" cy="124369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1" r="1061" b="14531"/>
          <a:stretch/>
        </p:blipFill>
        <p:spPr>
          <a:xfrm>
            <a:off x="4087876" y="3653142"/>
            <a:ext cx="3109803" cy="79200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79140" y="904755"/>
            <a:ext cx="8416145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SzPct val="200000"/>
              <a:buFont typeface="Wingdings" panose="05000000000000000000" pitchFamily="2" charset="2"/>
              <a:buChar char="þ"/>
            </a:pPr>
            <a:r>
              <a:rPr lang="it-IT" sz="26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</a:t>
            </a:r>
            <a:r>
              <a:rPr lang="it-IT" sz="26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informazioni generali e i dati dell’intervistato</a:t>
            </a:r>
            <a:endParaRPr lang="it-IT" sz="26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7729068" y="3006082"/>
            <a:ext cx="408790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16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NAZIONALITÀ INTERVISTATI PER </a:t>
            </a:r>
          </a:p>
          <a:p>
            <a:pPr lvl="0" algn="ctr"/>
            <a:r>
              <a:rPr lang="it-IT" sz="16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TIPO DI VISITATORE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" t="4795" r="816" b="12858"/>
          <a:stretch/>
        </p:blipFill>
        <p:spPr>
          <a:xfrm>
            <a:off x="7811534" y="3653142"/>
            <a:ext cx="400899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022" y="2738102"/>
            <a:ext cx="3842083" cy="6884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50,6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uomini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49,4%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donne</a:t>
            </a:r>
          </a:p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Età media 43,5 anni</a:t>
            </a:r>
            <a:endParaRPr lang="it-IT" sz="20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endParaRPr lang="it-IT" sz="20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373152" y="1647338"/>
            <a:ext cx="2644109" cy="929884"/>
            <a:chOff x="373152" y="1647338"/>
            <a:chExt cx="2644109" cy="92988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152" y="1647338"/>
              <a:ext cx="468000" cy="929884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853" y="1647338"/>
              <a:ext cx="468000" cy="929884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1692" y="1647338"/>
              <a:ext cx="468000" cy="929884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7107" y="1647338"/>
              <a:ext cx="468000" cy="929884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261" y="1647338"/>
              <a:ext cx="468000" cy="929884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373152" y="3530174"/>
            <a:ext cx="2644109" cy="932549"/>
            <a:chOff x="373152" y="3039283"/>
            <a:chExt cx="2644109" cy="93254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152" y="3039283"/>
              <a:ext cx="468000" cy="932549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853" y="3039283"/>
              <a:ext cx="468000" cy="932549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1692" y="3039283"/>
              <a:ext cx="468000" cy="932549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7107" y="3039283"/>
              <a:ext cx="468000" cy="932549"/>
            </a:xfrm>
            <a:prstGeom prst="rect">
              <a:avLst/>
            </a:prstGeom>
          </p:spPr>
        </p:pic>
        <p:pic>
          <p:nvPicPr>
            <p:cNvPr id="25" name="Immagine 24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261" y="3039283"/>
              <a:ext cx="468000" cy="932549"/>
            </a:xfrm>
            <a:prstGeom prst="rect">
              <a:avLst/>
            </a:prstGeom>
          </p:spPr>
        </p:pic>
      </p:grpSp>
      <p:sp>
        <p:nvSpPr>
          <p:cNvPr id="26" name="Rettangolo 25"/>
          <p:cNvSpPr/>
          <p:nvPr/>
        </p:nvSpPr>
        <p:spPr>
          <a:xfrm>
            <a:off x="244885" y="910056"/>
            <a:ext cx="841614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SzPct val="200000"/>
              <a:buFont typeface="Wingdings" panose="05000000000000000000" pitchFamily="2" charset="2"/>
              <a:buChar char="þ"/>
            </a:pPr>
            <a:r>
              <a:rPr lang="it-IT" sz="26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</a:t>
            </a:r>
            <a:r>
              <a:rPr lang="it-IT" sz="26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informazioni generali e i dati dell’intervistato</a:t>
            </a:r>
            <a:endParaRPr lang="it-IT" sz="26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5820" y="2013091"/>
            <a:ext cx="4725211" cy="2715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ttangolo 28"/>
          <p:cNvSpPr/>
          <p:nvPr/>
        </p:nvSpPr>
        <p:spPr>
          <a:xfrm>
            <a:off x="8407359" y="2537197"/>
            <a:ext cx="3413166" cy="172679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285750" indent="-28575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70,4% del campione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dichiara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essere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occupato; nel 2013 il dato era del 74%</a:t>
            </a:r>
          </a:p>
          <a:p>
            <a:pPr marL="171450" indent="-171450">
              <a:buClr>
                <a:srgbClr val="AC131A"/>
              </a:buClr>
              <a:buFont typeface="Wingdings" panose="05000000000000000000" pitchFamily="2" charset="2"/>
              <a:buChar char="§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Rispetto al 2013, cala la quota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operai e dirigenti e aumenta quella dei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pensionati</a:t>
            </a:r>
            <a:endParaRPr lang="it-IT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5265367" y="1694220"/>
            <a:ext cx="57356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16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PROFESSIONE DEGLI INTERVISTATI. VALORI %</a:t>
            </a:r>
            <a:endParaRPr lang="it-IT" sz="1600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4875579" y="2242040"/>
            <a:ext cx="2983258" cy="2589819"/>
            <a:chOff x="6059487" y="2369168"/>
            <a:chExt cx="2983258" cy="258981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70745" y="3924495"/>
              <a:ext cx="972000" cy="1034492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76275" y="2758808"/>
              <a:ext cx="972000" cy="821192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84"/>
            <a:stretch/>
          </p:blipFill>
          <p:spPr>
            <a:xfrm>
              <a:off x="6059487" y="2369168"/>
              <a:ext cx="1175325" cy="115200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7595" y="3781933"/>
              <a:ext cx="1290113" cy="792000"/>
            </a:xfrm>
            <a:prstGeom prst="rect">
              <a:avLst/>
            </a:prstGeom>
          </p:spPr>
        </p:pic>
      </p:grpSp>
      <p:sp>
        <p:nvSpPr>
          <p:cNvPr id="27" name="Rettangolo 26"/>
          <p:cNvSpPr/>
          <p:nvPr/>
        </p:nvSpPr>
        <p:spPr>
          <a:xfrm>
            <a:off x="0" y="1744014"/>
            <a:ext cx="8077200" cy="25983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L’auto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propria è il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mezzo di trasporto privilegiato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dagli italiani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(55,4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  <a:p>
            <a:pPr>
              <a:buClr>
                <a:srgbClr val="AC131A"/>
              </a:buClr>
              <a:buSzPct val="150000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e dagli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escursionisti (36,4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%), ma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è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più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principale vettore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gli</a:t>
            </a:r>
          </a:p>
          <a:p>
            <a:pPr>
              <a:buClr>
                <a:srgbClr val="AC131A"/>
              </a:buClr>
              <a:buSzPct val="150000"/>
            </a:pP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arrivi nell’Area Metropolitana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Firenze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treno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è scelto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 29,3% degli intervistati,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forte aumento per gli stranieri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L’auto propria si ferma al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26,9%, seguita dall’aereo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(18,5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%),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scelto </a:t>
            </a:r>
            <a:endParaRPr lang="it-IT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  <a:buSzPct val="150000"/>
            </a:pP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prevalentemente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dagli stranieri (26,3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%), e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pullman (11,0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Notevole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incremento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nell’uso delle auto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noleggio (8,9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58258" y="895396"/>
            <a:ext cx="841614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SzPct val="200000"/>
              <a:buFont typeface="Wingdings" panose="05000000000000000000" pitchFamily="2" charset="2"/>
              <a:buChar char="þ"/>
            </a:pPr>
            <a:r>
              <a:rPr lang="it-IT" sz="26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</a:t>
            </a:r>
            <a:r>
              <a:rPr lang="it-IT" sz="26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informazioni generali e i dati dell’intervistato</a:t>
            </a:r>
            <a:endParaRPr lang="it-IT" sz="26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8370238" y="1997452"/>
            <a:ext cx="3450288" cy="234489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285750" indent="-28575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gli spostamenti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durante la vacanza, il 29,1% degli intervistati ha utilizzato spesso i servizi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pubblici </a:t>
            </a:r>
            <a:endParaRPr lang="it-IT" sz="16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</a:pPr>
            <a:endParaRPr lang="it-IT" sz="16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gli escursionisti l’auto propria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è il mezzo principale. Seguono i servizi pubblici (18,1%)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l’auto a noleggio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(8,6%)</a:t>
            </a:r>
            <a:endParaRPr lang="it-IT" sz="16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67883" y="837646"/>
            <a:ext cx="8416145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SzPct val="200000"/>
              <a:buFont typeface="Wingdings" panose="05000000000000000000" pitchFamily="2" charset="2"/>
              <a:buChar char="þ"/>
            </a:pPr>
            <a:r>
              <a:rPr lang="it-IT" sz="26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</a:t>
            </a:r>
            <a:r>
              <a:rPr lang="it-IT" sz="26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informazioni generali e i dati dell’intervistato</a:t>
            </a:r>
            <a:endParaRPr lang="it-IT" sz="26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6884" y="1373678"/>
            <a:ext cx="11483641" cy="383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Il 70% degli intervistati pernottanti ha effettuato visite nelle diverse località</a:t>
            </a:r>
            <a:endParaRPr lang="it-IT" dirty="0">
              <a:solidFill>
                <a:srgbClr val="515C6C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3246416" y="1935737"/>
            <a:ext cx="57356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 DIRETTRICI DEGLI SPOSTAMENTI</a:t>
            </a:r>
            <a:endParaRPr lang="it-IT" sz="2400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364" y="2305069"/>
            <a:ext cx="4519326" cy="2376000"/>
          </a:xfrm>
          <a:prstGeom prst="rect">
            <a:avLst/>
          </a:prstGeom>
          <a:noFill/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646" y="2305069"/>
            <a:ext cx="4519326" cy="23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323808" y="1240833"/>
            <a:ext cx="57356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 DIRETTRICI DEGLI SPOSTAMENTI</a:t>
            </a:r>
            <a:endParaRPr lang="it-IT" sz="2400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945" y="2048544"/>
            <a:ext cx="4510153" cy="1980000"/>
          </a:xfrm>
          <a:prstGeom prst="rect">
            <a:avLst/>
          </a:prstGeom>
          <a:noFill/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8"/>
          <a:stretch/>
        </p:blipFill>
        <p:spPr bwMode="auto">
          <a:xfrm>
            <a:off x="6456688" y="868602"/>
            <a:ext cx="4579258" cy="1980000"/>
          </a:xfrm>
          <a:prstGeom prst="rect">
            <a:avLst/>
          </a:prstGeom>
          <a:noFill/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6688" y="2931767"/>
            <a:ext cx="4705876" cy="19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7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99" r="14733"/>
          <a:stretch/>
        </p:blipFill>
        <p:spPr>
          <a:xfrm>
            <a:off x="2673873" y="2404722"/>
            <a:ext cx="1692000" cy="240104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8804" y="1605939"/>
            <a:ext cx="5770855" cy="15975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visitatori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arrivano soprattutto in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coppia (35,8%) e in famiglia (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26,8%), circa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3,4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persone per nucleo</a:t>
            </a:r>
          </a:p>
          <a:p>
            <a:pPr>
              <a:buClr>
                <a:srgbClr val="AC131A"/>
              </a:buClr>
              <a:buSzPct val="150000"/>
            </a:pPr>
            <a:endParaRPr lang="it-IT" sz="20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 i nuclei familiari prevalgono gli italiani 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(31,0%), mentre gli stranieri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viaggiano prevalentemente  in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compagnia del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(39,6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it-IT" sz="20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495423" y="2679229"/>
            <a:ext cx="4573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AC131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PRECEDENTI ESPERIENZE DI VIAGGIO. VALORI %</a:t>
            </a:r>
            <a:endParaRPr lang="it-IT" sz="1600" dirty="0">
              <a:solidFill>
                <a:srgbClr val="AC131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57801" y="893392"/>
            <a:ext cx="841614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SzPct val="200000"/>
              <a:buFont typeface="Wingdings" panose="05000000000000000000" pitchFamily="2" charset="2"/>
              <a:buChar char="þ"/>
            </a:pPr>
            <a:r>
              <a:rPr lang="it-IT" sz="26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</a:t>
            </a:r>
            <a:r>
              <a:rPr lang="it-IT" sz="26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informazioni generali e i dati dell’intervistato</a:t>
            </a:r>
            <a:endParaRPr lang="it-IT" sz="26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6079659" y="1409173"/>
            <a:ext cx="9525" cy="3492000"/>
          </a:xfrm>
          <a:prstGeom prst="line">
            <a:avLst/>
          </a:prstGeom>
          <a:ln w="38100">
            <a:solidFill>
              <a:srgbClr val="AC1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6089184" y="1431204"/>
            <a:ext cx="5865251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Nel 2013 il 51,6% arrivava per la prima volta nell’area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Nel 2018 sono maggioritari gli stranieri alla prima visita nell’area fiorentina (57,9%)</a:t>
            </a:r>
            <a:endParaRPr lang="it-IT" sz="1600" dirty="0">
              <a:solidFill>
                <a:srgbClr val="515C6C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9456" y="2953557"/>
            <a:ext cx="3337582" cy="19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97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1" y="1443175"/>
            <a:ext cx="6593305" cy="20937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285750" indent="-285750">
              <a:buClr>
                <a:srgbClr val="AC131A"/>
              </a:buClr>
              <a:buSzPct val="150000"/>
              <a:buFont typeface="Calibri" panose="020F0502020204030204" pitchFamily="34" charset="0"/>
              <a:buChar char="―"/>
            </a:pP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patrimonio artistico e culturale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è la principale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motivazione di viaggio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45,0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50000"/>
              <a:buFont typeface="Calibri" panose="020F0502020204030204" pitchFamily="34" charset="0"/>
              <a:buChar char="―"/>
            </a:pP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rafforza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l’interesse per le risorse naturali e ambientali (dall’8,5% del 2013 all’11,4% del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2019)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50000"/>
              <a:buFont typeface="Calibri" panose="020F0502020204030204" pitchFamily="34" charset="0"/>
              <a:buChar char="―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Scende l’incidenza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 richiamo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enogastronomico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(da 10,7%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all’8%)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50000"/>
              <a:buFont typeface="Calibri" panose="020F0502020204030204" pitchFamily="34" charset="0"/>
              <a:buChar char="―"/>
            </a:pP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Rispetto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2013 sono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state rilevate nuove motivazioni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 lo shopping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(4,0%)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 il </a:t>
            </a:r>
            <a:r>
              <a:rPr lang="it-IT" sz="1600" dirty="0" err="1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wedding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(1,8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it-IT" sz="16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57801" y="893392"/>
            <a:ext cx="841614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SzPct val="200000"/>
              <a:buFont typeface="Wingdings" panose="05000000000000000000" pitchFamily="2" charset="2"/>
              <a:buChar char="þ"/>
            </a:pPr>
            <a:r>
              <a:rPr lang="it-IT" sz="26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</a:t>
            </a:r>
            <a:r>
              <a:rPr lang="it-IT" sz="26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motivazioni di viaggio</a:t>
            </a:r>
            <a:endParaRPr lang="it-IT" sz="26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750" y="971604"/>
            <a:ext cx="3528000" cy="1988175"/>
          </a:xfrm>
          <a:prstGeom prst="leftArrow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479990" y="2972542"/>
            <a:ext cx="55495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L’interesse per il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patrimonio artistico e culturale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prevale tra gli stranieri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(53,2% contro il 33,4% degli italiani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buClr>
                <a:srgbClr val="AC131A"/>
              </a:buClr>
            </a:pPr>
            <a:endParaRPr lang="it-IT" sz="7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gli italiani sono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più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frequenti i soggiorni per visita a parenti e amici (12,5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  <a:p>
            <a:pPr>
              <a:buClr>
                <a:srgbClr val="AC131A"/>
              </a:buClr>
            </a:pPr>
            <a:r>
              <a:rPr lang="it-IT" sz="7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t-IT" sz="7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 gli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escursionisti ricorrono spesso i viaggi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lavoro, convegni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(16,1%) e quelli legati allo shopping (14,7%)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683" y="3536949"/>
            <a:ext cx="1089948" cy="1404000"/>
          </a:xfrm>
          <a:prstGeom prst="upArrow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873" y="3229102"/>
            <a:ext cx="1404000" cy="1711847"/>
          </a:xfrm>
          <a:prstGeom prst="upArrow">
            <a:avLst/>
          </a:prstGeom>
        </p:spPr>
      </p:pic>
    </p:spTree>
    <p:extLst>
      <p:ext uri="{BB962C8B-B14F-4D97-AF65-F5344CB8AC3E}">
        <p14:creationId xmlns:p14="http://schemas.microsoft.com/office/powerpoint/2010/main" val="12662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43">
            <a:extLst>
              <a:ext uri="{FF2B5EF4-FFF2-40B4-BE49-F238E27FC236}">
                <a16:creationId xmlns:a16="http://schemas.microsoft.com/office/drawing/2014/main" xmlns="" id="{1AA2A670-4772-4504-9A86-BE460BACA39F}"/>
              </a:ext>
            </a:extLst>
          </p:cNvPr>
          <p:cNvSpPr/>
          <p:nvPr/>
        </p:nvSpPr>
        <p:spPr>
          <a:xfrm>
            <a:off x="407988" y="315491"/>
            <a:ext cx="59881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studio: metodologia e contenuti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241087" y="2747090"/>
            <a:ext cx="5615326" cy="2179564"/>
            <a:chOff x="6293591" y="1082856"/>
            <a:chExt cx="5094325" cy="1794802"/>
          </a:xfrm>
        </p:grpSpPr>
        <p:sp>
          <p:nvSpPr>
            <p:cNvPr id="59" name="Rectangle 120">
              <a:extLst>
                <a:ext uri="{FF2B5EF4-FFF2-40B4-BE49-F238E27FC236}">
                  <a16:creationId xmlns:a16="http://schemas.microsoft.com/office/drawing/2014/main" xmlns="" id="{8F2E9147-0F90-4A93-A6A8-A2641F87607B}"/>
                </a:ext>
              </a:extLst>
            </p:cNvPr>
            <p:cNvSpPr/>
            <p:nvPr/>
          </p:nvSpPr>
          <p:spPr>
            <a:xfrm>
              <a:off x="6293591" y="1914957"/>
              <a:ext cx="2504839" cy="93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Interviste realizzate </a:t>
              </a:r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tra agosto 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2018 </a:t>
              </a:r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e 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luglio 2019: comportamenti </a:t>
              </a:r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di 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consumo, </a:t>
              </a:r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spesa media 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sostenuta, livello </a:t>
              </a:r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di soddisfazione 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percepito</a:t>
              </a:r>
              <a:endParaRPr lang="it-IT" sz="1400" dirty="0">
                <a:solidFill>
                  <a:srgbClr val="515C6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60" name="Group 214">
              <a:extLst>
                <a:ext uri="{FF2B5EF4-FFF2-40B4-BE49-F238E27FC236}">
                  <a16:creationId xmlns:a16="http://schemas.microsoft.com/office/drawing/2014/main" xmlns="" id="{EBF79B94-9DA8-473D-907F-927F10FFAFC1}"/>
                </a:ext>
              </a:extLst>
            </p:cNvPr>
            <p:cNvGrpSpPr/>
            <p:nvPr/>
          </p:nvGrpSpPr>
          <p:grpSpPr>
            <a:xfrm>
              <a:off x="6293591" y="1082856"/>
              <a:ext cx="2504839" cy="1794802"/>
              <a:chOff x="5776296" y="1217205"/>
              <a:chExt cx="2504839" cy="3373586"/>
            </a:xfrm>
            <a:solidFill>
              <a:srgbClr val="AC131A"/>
            </a:solidFill>
          </p:grpSpPr>
          <p:sp>
            <p:nvSpPr>
              <p:cNvPr id="61" name="Rectangle 166">
                <a:extLst>
                  <a:ext uri="{FF2B5EF4-FFF2-40B4-BE49-F238E27FC236}">
                    <a16:creationId xmlns:a16="http://schemas.microsoft.com/office/drawing/2014/main" xmlns="" id="{77D988CC-9B88-413E-93C2-C869C58096EA}"/>
                  </a:ext>
                </a:extLst>
              </p:cNvPr>
              <p:cNvSpPr/>
              <p:nvPr/>
            </p:nvSpPr>
            <p:spPr>
              <a:xfrm>
                <a:off x="5776296" y="4545072"/>
                <a:ext cx="2504839" cy="45719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169">
                <a:extLst>
                  <a:ext uri="{FF2B5EF4-FFF2-40B4-BE49-F238E27FC236}">
                    <a16:creationId xmlns:a16="http://schemas.microsoft.com/office/drawing/2014/main" xmlns="" id="{533D9528-ECF4-4BA2-B405-B2CEB02B7987}"/>
                  </a:ext>
                </a:extLst>
              </p:cNvPr>
              <p:cNvSpPr/>
              <p:nvPr/>
            </p:nvSpPr>
            <p:spPr>
              <a:xfrm>
                <a:off x="5776296" y="1217205"/>
                <a:ext cx="2504839" cy="45719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208">
              <a:extLst>
                <a:ext uri="{FF2B5EF4-FFF2-40B4-BE49-F238E27FC236}">
                  <a16:creationId xmlns:a16="http://schemas.microsoft.com/office/drawing/2014/main" xmlns="" id="{B62136CF-26D1-4E3C-A6C7-CF76DF49877A}"/>
                </a:ext>
              </a:extLst>
            </p:cNvPr>
            <p:cNvGrpSpPr/>
            <p:nvPr/>
          </p:nvGrpSpPr>
          <p:grpSpPr>
            <a:xfrm>
              <a:off x="8903916" y="1082856"/>
              <a:ext cx="2484000" cy="1794802"/>
              <a:chOff x="8575598" y="1339841"/>
              <a:chExt cx="2988302" cy="3373586"/>
            </a:xfrm>
            <a:solidFill>
              <a:srgbClr val="AC131A"/>
            </a:solidFill>
          </p:grpSpPr>
          <p:sp>
            <p:nvSpPr>
              <p:cNvPr id="64" name="Rectangle 170">
                <a:extLst>
                  <a:ext uri="{FF2B5EF4-FFF2-40B4-BE49-F238E27FC236}">
                    <a16:creationId xmlns:a16="http://schemas.microsoft.com/office/drawing/2014/main" xmlns="" id="{95C9B982-0181-4CF4-8DC6-5A27C0EB2B38}"/>
                  </a:ext>
                </a:extLst>
              </p:cNvPr>
              <p:cNvSpPr/>
              <p:nvPr/>
            </p:nvSpPr>
            <p:spPr>
              <a:xfrm>
                <a:off x="8575599" y="4667708"/>
                <a:ext cx="2988301" cy="45719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171">
                <a:extLst>
                  <a:ext uri="{FF2B5EF4-FFF2-40B4-BE49-F238E27FC236}">
                    <a16:creationId xmlns:a16="http://schemas.microsoft.com/office/drawing/2014/main" xmlns="" id="{6E863F44-D1D6-46E5-928B-2C8B5D8D5E1A}"/>
                  </a:ext>
                </a:extLst>
              </p:cNvPr>
              <p:cNvSpPr/>
              <p:nvPr/>
            </p:nvSpPr>
            <p:spPr>
              <a:xfrm>
                <a:off x="8575598" y="1339841"/>
                <a:ext cx="2988301" cy="45719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Rectangle 163">
              <a:extLst>
                <a:ext uri="{FF2B5EF4-FFF2-40B4-BE49-F238E27FC236}">
                  <a16:creationId xmlns:a16="http://schemas.microsoft.com/office/drawing/2014/main" xmlns="" id="{D8FA849A-F78C-4CB5-AF83-DB2B6DE7A67A}"/>
                </a:ext>
              </a:extLst>
            </p:cNvPr>
            <p:cNvSpPr/>
            <p:nvPr/>
          </p:nvSpPr>
          <p:spPr>
            <a:xfrm>
              <a:off x="8903916" y="1922906"/>
              <a:ext cx="2483999" cy="8870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 dati di rilevanza economica ottenuti dall’indagine diretta sono stati utilizzati 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da </a:t>
              </a:r>
              <a:r>
                <a:rPr lang="it-IT" sz="1400" dirty="0" err="1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Irpet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 per </a:t>
              </a:r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la stima dell’impatto generato dal 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turismo sul territorio</a:t>
              </a:r>
              <a:endParaRPr lang="it-IT" sz="1400" dirty="0">
                <a:solidFill>
                  <a:srgbClr val="515C6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xmlns="" id="{B9810A48-58EE-4653-9094-4015568448A4}"/>
                </a:ext>
              </a:extLst>
            </p:cNvPr>
            <p:cNvSpPr/>
            <p:nvPr/>
          </p:nvSpPr>
          <p:spPr>
            <a:xfrm>
              <a:off x="6316077" y="1100105"/>
              <a:ext cx="2482353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it-IT" sz="1600" b="1" dirty="0">
                  <a:ln w="22225">
                    <a:noFill/>
                  </a:ln>
                  <a:solidFill>
                    <a:srgbClr val="515C6C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Indagine diretta ad un campione di turisti-escursionisti </a:t>
              </a:r>
              <a:endParaRPr lang="en-US" sz="1600" b="1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Rectangle 54">
              <a:extLst>
                <a:ext uri="{FF2B5EF4-FFF2-40B4-BE49-F238E27FC236}">
                  <a16:creationId xmlns:a16="http://schemas.microsoft.com/office/drawing/2014/main" xmlns="" id="{B9810A48-58EE-4653-9094-4015568448A4}"/>
                </a:ext>
              </a:extLst>
            </p:cNvPr>
            <p:cNvSpPr/>
            <p:nvPr/>
          </p:nvSpPr>
          <p:spPr>
            <a:xfrm>
              <a:off x="8894392" y="1105619"/>
              <a:ext cx="244945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 w="22225">
                    <a:noFill/>
                  </a:ln>
                  <a:solidFill>
                    <a:srgbClr val="515C6C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Stima della ricaduta economica</a:t>
              </a:r>
              <a:endParaRPr kumimoji="0" lang="en-US" sz="1600" b="1" i="0" u="none" strike="noStrike" kern="1200" cap="none" spc="0" normalizeH="0" baseline="0" noProof="0" dirty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646954" y="2754538"/>
            <a:ext cx="5092679" cy="2172115"/>
            <a:chOff x="841687" y="2475139"/>
            <a:chExt cx="5092679" cy="1794802"/>
          </a:xfrm>
        </p:grpSpPr>
        <p:grpSp>
          <p:nvGrpSpPr>
            <p:cNvPr id="38" name="Group 217">
              <a:extLst>
                <a:ext uri="{FF2B5EF4-FFF2-40B4-BE49-F238E27FC236}">
                  <a16:creationId xmlns:a16="http://schemas.microsoft.com/office/drawing/2014/main" xmlns="" id="{7D2AC6DF-FF9A-488F-9123-53AA85D9365B}"/>
                </a:ext>
              </a:extLst>
            </p:cNvPr>
            <p:cNvGrpSpPr/>
            <p:nvPr/>
          </p:nvGrpSpPr>
          <p:grpSpPr>
            <a:xfrm>
              <a:off x="841687" y="2475139"/>
              <a:ext cx="2504839" cy="1794802"/>
              <a:chOff x="600617" y="1217205"/>
              <a:chExt cx="2504839" cy="3373586"/>
            </a:xfrm>
            <a:solidFill>
              <a:srgbClr val="AC131A"/>
            </a:solidFill>
          </p:grpSpPr>
          <p:sp>
            <p:nvSpPr>
              <p:cNvPr id="53" name="Rectangle 12">
                <a:extLst>
                  <a:ext uri="{FF2B5EF4-FFF2-40B4-BE49-F238E27FC236}">
                    <a16:creationId xmlns:a16="http://schemas.microsoft.com/office/drawing/2014/main" xmlns="" id="{FFF60778-A552-4178-967A-D6012B06C7A5}"/>
                  </a:ext>
                </a:extLst>
              </p:cNvPr>
              <p:cNvSpPr/>
              <p:nvPr/>
            </p:nvSpPr>
            <p:spPr>
              <a:xfrm>
                <a:off x="600617" y="4545072"/>
                <a:ext cx="2504839" cy="45719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167">
                <a:extLst>
                  <a:ext uri="{FF2B5EF4-FFF2-40B4-BE49-F238E27FC236}">
                    <a16:creationId xmlns:a16="http://schemas.microsoft.com/office/drawing/2014/main" xmlns="" id="{C018E09C-793B-4B90-8ABF-2FDE455E5932}"/>
                  </a:ext>
                </a:extLst>
              </p:cNvPr>
              <p:cNvSpPr/>
              <p:nvPr/>
            </p:nvSpPr>
            <p:spPr>
              <a:xfrm>
                <a:off x="600617" y="1217205"/>
                <a:ext cx="2504839" cy="45719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215">
              <a:extLst>
                <a:ext uri="{FF2B5EF4-FFF2-40B4-BE49-F238E27FC236}">
                  <a16:creationId xmlns:a16="http://schemas.microsoft.com/office/drawing/2014/main" xmlns="" id="{A4AD765A-A9FC-4380-B5C5-AA23BE3F2EC4}"/>
                </a:ext>
              </a:extLst>
            </p:cNvPr>
            <p:cNvGrpSpPr/>
            <p:nvPr/>
          </p:nvGrpSpPr>
          <p:grpSpPr>
            <a:xfrm>
              <a:off x="3429527" y="2475139"/>
              <a:ext cx="2504839" cy="1794802"/>
              <a:chOff x="3188457" y="1217205"/>
              <a:chExt cx="2504839" cy="3373586"/>
            </a:xfrm>
            <a:solidFill>
              <a:srgbClr val="AC131A"/>
            </a:solidFill>
          </p:grpSpPr>
          <p:sp>
            <p:nvSpPr>
              <p:cNvPr id="57" name="Rectangle 165">
                <a:extLst>
                  <a:ext uri="{FF2B5EF4-FFF2-40B4-BE49-F238E27FC236}">
                    <a16:creationId xmlns:a16="http://schemas.microsoft.com/office/drawing/2014/main" xmlns="" id="{187C9854-6707-49B5-AAB0-8B1D104C416C}"/>
                  </a:ext>
                </a:extLst>
              </p:cNvPr>
              <p:cNvSpPr/>
              <p:nvPr/>
            </p:nvSpPr>
            <p:spPr>
              <a:xfrm>
                <a:off x="3188457" y="4545072"/>
                <a:ext cx="2504839" cy="45719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168">
                <a:extLst>
                  <a:ext uri="{FF2B5EF4-FFF2-40B4-BE49-F238E27FC236}">
                    <a16:creationId xmlns:a16="http://schemas.microsoft.com/office/drawing/2014/main" xmlns="" id="{0F3AED94-9359-4B1F-8C66-3940EF11161C}"/>
                  </a:ext>
                </a:extLst>
              </p:cNvPr>
              <p:cNvSpPr/>
              <p:nvPr/>
            </p:nvSpPr>
            <p:spPr>
              <a:xfrm>
                <a:off x="3188457" y="1217205"/>
                <a:ext cx="2504839" cy="45719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0" name="Rectangle 119">
              <a:extLst>
                <a:ext uri="{FF2B5EF4-FFF2-40B4-BE49-F238E27FC236}">
                  <a16:creationId xmlns:a16="http://schemas.microsoft.com/office/drawing/2014/main" xmlns="" id="{9AD4C567-68CB-4D4E-B46F-AE6B623D0433}"/>
                </a:ext>
              </a:extLst>
            </p:cNvPr>
            <p:cNvSpPr/>
            <p:nvPr/>
          </p:nvSpPr>
          <p:spPr>
            <a:xfrm>
              <a:off x="841687" y="3287233"/>
              <a:ext cx="5056665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Analisi </a:t>
              </a:r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delle statistiche ufficiali sulla consistenza dell’offerta ricettiva, sui movimenti turistici 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e </a:t>
              </a:r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stima dei flussi turistici nelle seconde 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case. Il periodo di riferimento va dal 2013 – anno in cui fu realizzata l’ultima indagine – </a:t>
              </a:r>
              <a:r>
                <a:rPr lang="it-IT" sz="1400" dirty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a</a:t>
              </a:r>
              <a:r>
                <a:rPr lang="it-IT" sz="1400" dirty="0" smtClean="0">
                  <a:solidFill>
                    <a:srgbClr val="515C6C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l 2018 </a:t>
              </a:r>
              <a:endParaRPr lang="it-IT" sz="1400" dirty="0">
                <a:solidFill>
                  <a:srgbClr val="515C6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xmlns="" id="{B9810A48-58EE-4653-9094-4015568448A4}"/>
                </a:ext>
              </a:extLst>
            </p:cNvPr>
            <p:cNvSpPr/>
            <p:nvPr/>
          </p:nvSpPr>
          <p:spPr>
            <a:xfrm>
              <a:off x="1532326" y="2602030"/>
              <a:ext cx="3628398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it-IT" sz="1600" b="1" dirty="0">
                  <a:ln w="22225">
                    <a:noFill/>
                  </a:ln>
                  <a:solidFill>
                    <a:srgbClr val="515C6C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Evoluzione del mercato </a:t>
              </a:r>
              <a:r>
                <a:rPr lang="it-IT" sz="1600" b="1" dirty="0" smtClean="0">
                  <a:ln w="22225">
                    <a:noFill/>
                  </a:ln>
                  <a:solidFill>
                    <a:srgbClr val="515C6C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turistico della Città Metropolitana</a:t>
              </a:r>
              <a:endParaRPr lang="en-US" sz="1600" b="1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44" y="811447"/>
            <a:ext cx="1834057" cy="18340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73" y="794408"/>
            <a:ext cx="1836000" cy="1836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059488" y="1032939"/>
            <a:ext cx="5796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Stessa impostazione metodologica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precedente studio (2013), ma con un ampliamento dell’analisi fino alla valutazione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impatto economico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 fenomeno turistico, grazie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contributo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it-IT" dirty="0" err="1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Irpet</a:t>
            </a: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6103249" y="1263686"/>
            <a:ext cx="9525" cy="3492000"/>
          </a:xfrm>
          <a:prstGeom prst="line">
            <a:avLst/>
          </a:prstGeom>
          <a:ln w="38100">
            <a:solidFill>
              <a:srgbClr val="AC1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6180910" y="1272401"/>
            <a:ext cx="56396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dirty="0"/>
              <a:t>CANALI DI PRENOTAZIONE DELL’ALLOGGIO VALORI %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04145" y="848536"/>
            <a:ext cx="5145720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SzPct val="200000"/>
              <a:buFont typeface="Wingdings" panose="05000000000000000000" pitchFamily="2" charset="2"/>
              <a:buChar char="þ"/>
            </a:pPr>
            <a:r>
              <a:rPr lang="it-IT" sz="26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Pernottamento e alloggio</a:t>
            </a:r>
            <a:endParaRPr lang="it-IT" sz="26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80559" y="1635954"/>
            <a:ext cx="5264808" cy="2046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Il 40% degli intervistati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alloggia in hotel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(43,6% gli stranieri e 31% gli italiani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</a:p>
          <a:p>
            <a:endParaRPr lang="it-IT" sz="1600" dirty="0">
              <a:solidFill>
                <a:srgbClr val="515C6C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it-IT" sz="1600" dirty="0" smtClean="0">
              <a:solidFill>
                <a:srgbClr val="515C6C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it-IT" sz="1600" dirty="0" smtClean="0">
              <a:solidFill>
                <a:srgbClr val="515C6C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it-IT" sz="700" dirty="0">
              <a:solidFill>
                <a:srgbClr val="515C6C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L’appartamento in affitto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è la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seconda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scelta per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il 13,5% degli intervistati (7,8% nel 2013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</a:p>
          <a:p>
            <a:endParaRPr lang="it-IT" sz="700" dirty="0">
              <a:solidFill>
                <a:srgbClr val="515C6C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val 31"/>
          <p:cNvSpPr>
            <a:spLocks noChangeAspect="1"/>
          </p:cNvSpPr>
          <p:nvPr/>
        </p:nvSpPr>
        <p:spPr>
          <a:xfrm>
            <a:off x="204145" y="1635954"/>
            <a:ext cx="504000" cy="504000"/>
          </a:xfrm>
          <a:prstGeom prst="ellipse">
            <a:avLst/>
          </a:prstGeom>
          <a:solidFill>
            <a:srgbClr val="515C6C"/>
          </a:solidFill>
          <a:ln>
            <a:noFill/>
          </a:ln>
          <a:effectLst>
            <a:outerShdw blurRad="25400" dist="38100" dir="5400000" sx="97000" sy="97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200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79" b="18269"/>
          <a:stretch/>
        </p:blipFill>
        <p:spPr>
          <a:xfrm>
            <a:off x="254263" y="1761973"/>
            <a:ext cx="396000" cy="254044"/>
          </a:xfrm>
          <a:prstGeom prst="rect">
            <a:avLst/>
          </a:prstGeom>
        </p:spPr>
      </p:pic>
      <p:sp>
        <p:nvSpPr>
          <p:cNvPr id="26" name="Oval 31"/>
          <p:cNvSpPr>
            <a:spLocks noChangeAspect="1"/>
          </p:cNvSpPr>
          <p:nvPr/>
        </p:nvSpPr>
        <p:spPr>
          <a:xfrm>
            <a:off x="204145" y="2898574"/>
            <a:ext cx="504000" cy="504000"/>
          </a:xfrm>
          <a:prstGeom prst="ellipse">
            <a:avLst/>
          </a:prstGeom>
          <a:solidFill>
            <a:srgbClr val="515C6C"/>
          </a:solidFill>
          <a:ln>
            <a:noFill/>
          </a:ln>
          <a:effectLst>
            <a:outerShdw blurRad="25400" dist="38100" dir="5400000" sx="97000" sy="97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200" dirty="0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79" b="18269"/>
          <a:stretch/>
        </p:blipFill>
        <p:spPr>
          <a:xfrm>
            <a:off x="239879" y="3023552"/>
            <a:ext cx="396000" cy="254044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31" b="8654"/>
          <a:stretch/>
        </p:blipFill>
        <p:spPr bwMode="auto">
          <a:xfrm>
            <a:off x="6731374" y="2016017"/>
            <a:ext cx="4928701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L’indagine ai visitatori della Città Metropolitana di Firenze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57801" y="893392"/>
            <a:ext cx="841614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Clr>
                <a:srgbClr val="AC131A"/>
              </a:buClr>
              <a:buSzPct val="200000"/>
              <a:buFont typeface="Wingdings" panose="05000000000000000000" pitchFamily="2" charset="2"/>
              <a:buChar char="þ"/>
            </a:pPr>
            <a:r>
              <a:rPr lang="it-IT" sz="26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soddisfazione del viaggio</a:t>
            </a:r>
            <a:endParaRPr lang="it-IT" sz="26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26115" y="1730411"/>
            <a:ext cx="4701557" cy="1597793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 marL="285750" indent="-285750">
              <a:buClr>
                <a:srgbClr val="AC131A"/>
              </a:buClr>
              <a:buSzPct val="250000"/>
              <a:buFont typeface="Wingdings" panose="05000000000000000000" pitchFamily="2" charset="2"/>
              <a:buChar char=""/>
            </a:pPr>
            <a:r>
              <a:rPr lang="it-IT" sz="24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giudizio complessivo </a:t>
            </a:r>
            <a:r>
              <a:rPr lang="it-IT" sz="2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è 8,4</a:t>
            </a:r>
          </a:p>
          <a:p>
            <a:pPr marL="285750" indent="-285750">
              <a:buClr>
                <a:srgbClr val="AC131A"/>
              </a:buClr>
              <a:buSzPct val="250000"/>
              <a:buFont typeface="Wingdings" panose="05000000000000000000" pitchFamily="2" charset="2"/>
              <a:buChar char=""/>
            </a:pPr>
            <a:endParaRPr lang="it-IT" sz="24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250000"/>
              <a:buFont typeface="Wingdings" panose="05000000000000000000" pitchFamily="2" charset="2"/>
              <a:buChar char=""/>
            </a:pPr>
            <a:r>
              <a:rPr lang="it-IT" sz="2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giudizio degli stranieri è 8,6</a:t>
            </a:r>
            <a:endParaRPr lang="it-IT" sz="24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3" b="3292"/>
          <a:stretch/>
        </p:blipFill>
        <p:spPr>
          <a:xfrm>
            <a:off x="6268714" y="893392"/>
            <a:ext cx="5551811" cy="3852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26115" y="3701808"/>
            <a:ext cx="4701557" cy="1043584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>
              <a:buClr>
                <a:srgbClr val="AC131A"/>
              </a:buClr>
              <a:buSzPct val="250000"/>
            </a:pPr>
            <a:r>
              <a:rPr lang="it-IT" sz="2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96,2% del campione è propenso a ripetere l’esperienza di vacanza </a:t>
            </a:r>
            <a:endParaRPr lang="it-IT" sz="24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stima delle presenze complessive nell’Area Metropolitana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514728" y="1221683"/>
            <a:ext cx="5329517" cy="1307238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 marL="285750" indent="-285750">
              <a:buClr>
                <a:srgbClr val="AC131A"/>
              </a:buClr>
              <a:buSzPct val="15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 fini della valutazione di impatto economico è stato necessario stimare l’ammontare complessivo delle presenze turistiche dell’area: ufficiali, non ufficiali ed escursionistiche </a:t>
            </a:r>
            <a:endParaRPr lang="it-IT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14728" y="3008392"/>
            <a:ext cx="5277222" cy="141071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 marL="285750" indent="-285750">
              <a:buClr>
                <a:srgbClr val="AC131A"/>
              </a:buClr>
              <a:buSzPct val="15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Comparando i </a:t>
            </a:r>
            <a:r>
              <a:rPr lang="it-IT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dati scaturiti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dall’indagine con quelli di altri studi specifici realizzati sul fenomeno, per il 2018 sono state stimate 23,3 milioni di presenze, a cui si aggiunge un flusso di oltre 4,4  milioni di escursionisti </a:t>
            </a:r>
            <a:endParaRPr lang="it-IT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419873" y="2068176"/>
            <a:ext cx="56396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 PRESENZE TURISTICHE UFFICIALI E NON UFFICIALI NELLA CITTÀ METROPOLITANA DI FIRENZE</a:t>
            </a:r>
            <a:endParaRPr lang="it-IT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0" r="279" b="10537"/>
          <a:stretch/>
        </p:blipFill>
        <p:spPr>
          <a:xfrm>
            <a:off x="345729" y="2795829"/>
            <a:ext cx="5768527" cy="104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19473" y="233630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stima della spesa turistica giornaliera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953996" y="1159849"/>
            <a:ext cx="2981330" cy="338839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buClr>
                <a:srgbClr val="AC131A"/>
              </a:buClr>
              <a:buSzPct val="130000"/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135,9 Euro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(137,5 Euro nel 2013) la spesa media pro-capite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giornaliera</a:t>
            </a:r>
          </a:p>
          <a:p>
            <a:pPr>
              <a:buClr>
                <a:srgbClr val="AC131A"/>
              </a:buClr>
              <a:buSzPct val="13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30000"/>
              <a:buFont typeface="Wingdings" panose="05000000000000000000" pitchFamily="2" charset="2"/>
              <a:buChar char="§"/>
            </a:pPr>
            <a:r>
              <a:rPr lang="it-IT" sz="16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160,5 </a:t>
            </a:r>
            <a:r>
              <a:rPr lang="it-IT" sz="16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è la spesa del turista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«ufficiale»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it-IT" sz="16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87,5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 del turista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«non ufficiali»</a:t>
            </a:r>
          </a:p>
          <a:p>
            <a:pPr>
              <a:buClr>
                <a:srgbClr val="AC131A"/>
              </a:buClr>
              <a:buSzPct val="13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30000"/>
              <a:buFont typeface="Wingdings" panose="05000000000000000000" pitchFamily="2" charset="2"/>
              <a:buChar char="§"/>
            </a:pPr>
            <a:r>
              <a:rPr lang="it-IT" sz="16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132,1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 la spesa degli italiani; </a:t>
            </a:r>
            <a:r>
              <a:rPr lang="it-IT" sz="16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171,6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Euro quella degli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stranieri</a:t>
            </a:r>
          </a:p>
          <a:p>
            <a:pPr>
              <a:buClr>
                <a:srgbClr val="AC131A"/>
              </a:buClr>
              <a:buSzPct val="13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30000"/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l’escursionista la spesa media è di </a:t>
            </a:r>
            <a:r>
              <a:rPr lang="it-IT" sz="16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 Euro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t-IT" sz="16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714" y="975183"/>
            <a:ext cx="8629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SPESA MEDIA PRO-CAPITE GIORNALIERA DEI TURISTI UFFICIALI E NON UFFICIALI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rgbClr val="AC131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421"/>
          <a:stretch/>
        </p:blipFill>
        <p:spPr>
          <a:xfrm>
            <a:off x="243890" y="1366504"/>
            <a:ext cx="8602980" cy="28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888806" y="1700755"/>
            <a:ext cx="3931719" cy="2624261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>
              <a:buClr>
                <a:srgbClr val="AC131A"/>
              </a:buClr>
              <a:buSzPct val="250000"/>
            </a:pP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irca </a:t>
            </a: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3.173 </a:t>
            </a: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mln </a:t>
            </a: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 </a:t>
            </a: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spesa </a:t>
            </a: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totale </a:t>
            </a: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(ufficiale e non ufficiale) </a:t>
            </a: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 2018:</a:t>
            </a:r>
          </a:p>
          <a:p>
            <a:pPr>
              <a:buClr>
                <a:srgbClr val="AC131A"/>
              </a:buClr>
              <a:buSzPct val="250000"/>
            </a:pPr>
            <a:endParaRPr lang="it-IT" sz="10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Wingdings" panose="05000000000000000000" pitchFamily="2" charset="2"/>
              <a:buChar char="§"/>
            </a:pP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2.486 </a:t>
            </a: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mln di Euro </a:t>
            </a: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78,4%) </a:t>
            </a: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dai </a:t>
            </a: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consumi </a:t>
            </a: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dei turisti ufficiali</a:t>
            </a:r>
          </a:p>
          <a:p>
            <a:pPr>
              <a:buClr>
                <a:srgbClr val="AC131A"/>
              </a:buClr>
              <a:buSzPct val="130000"/>
            </a:pPr>
            <a:endParaRPr lang="it-IT" sz="7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Wingdings" panose="05000000000000000000" pitchFamily="2" charset="2"/>
              <a:buChar char="§"/>
            </a:pP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686 mln di </a:t>
            </a: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 (21,6%) </a:t>
            </a: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dalla </a:t>
            </a:r>
            <a:r>
              <a:rPr lang="it-IT" sz="19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spesa dei turisti non ufficiali. </a:t>
            </a:r>
          </a:p>
          <a:p>
            <a:pPr>
              <a:buClr>
                <a:srgbClr val="AC131A"/>
              </a:buClr>
              <a:buSzPct val="250000"/>
            </a:pPr>
            <a:r>
              <a:rPr lang="it-IT" sz="19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t-IT" sz="19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stima della spesa turistica complessiva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7987" y="912628"/>
            <a:ext cx="7316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AC131A"/>
                </a:solidFill>
              </a:rPr>
              <a:t>RIPARTIZIONE SPESA TOTALE TURISTI UFFICIALI E NON UFFICIALI</a:t>
            </a:r>
            <a:endParaRPr lang="it-IT" sz="2000" dirty="0">
              <a:solidFill>
                <a:srgbClr val="AC131A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3" r="733" b="3845"/>
          <a:stretch/>
        </p:blipFill>
        <p:spPr>
          <a:xfrm>
            <a:off x="484317" y="1312738"/>
            <a:ext cx="7164000" cy="34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79413" y="351009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stima della spesa turistica complessiva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1074335"/>
            <a:ext cx="698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COMPARAZIONE SPESA TURISTICA UFFICIALE E NON UFFICIALE</a:t>
            </a:r>
            <a:endParaRPr lang="it-IT" dirty="0">
              <a:solidFill>
                <a:srgbClr val="AC131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48302" y="2197381"/>
            <a:ext cx="4943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it-IT" sz="2000" dirty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spesa riversata nella città di Firenze è di 2.285 mln di Euro, cioè il  72,2% del totale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6695" y="4162261"/>
            <a:ext cx="10325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oltre alla spesa stimata per i turisti ufficiali e non ufficiali consideriamo anche i consumi </a:t>
            </a:r>
            <a:endParaRPr lang="it-IT" sz="20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degli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escursionisti, la spesa complessiva sale a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3.385 </a:t>
            </a:r>
            <a:r>
              <a:rPr lang="it-IT" sz="20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milioni di Euro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4" y="4246204"/>
            <a:ext cx="540000" cy="54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9" r="890" b="7661"/>
          <a:stretch/>
        </p:blipFill>
        <p:spPr>
          <a:xfrm>
            <a:off x="407988" y="1465991"/>
            <a:ext cx="6119812" cy="13038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51" r="1383" b="10759"/>
          <a:stretch/>
        </p:blipFill>
        <p:spPr>
          <a:xfrm>
            <a:off x="6966250" y="2929870"/>
            <a:ext cx="4774427" cy="10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67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632" y="292849"/>
            <a:ext cx="7452768" cy="4981883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389468" y="-25219"/>
            <a:ext cx="11802532" cy="31806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43">
            <a:extLst>
              <a:ext uri="{FF2B5EF4-FFF2-40B4-BE49-F238E27FC236}">
                <a16:creationId xmlns:a16="http://schemas.microsoft.com/office/drawing/2014/main" xmlns="" id="{1AA2A670-4772-4504-9A86-BE460BACA39F}"/>
              </a:ext>
            </a:extLst>
          </p:cNvPr>
          <p:cNvSpPr/>
          <p:nvPr/>
        </p:nvSpPr>
        <p:spPr>
          <a:xfrm>
            <a:off x="389468" y="1559108"/>
            <a:ext cx="4375164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36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VALUTAZIONE DELL’IMPATTO ECONOMICO ED OCCUPAZIONALE</a:t>
            </a:r>
            <a:endParaRPr lang="it-IT" sz="36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66">
            <a:extLst>
              <a:ext uri="{FF2B5EF4-FFF2-40B4-BE49-F238E27FC236}">
                <a16:creationId xmlns:a16="http://schemas.microsoft.com/office/drawing/2014/main" xmlns="" id="{77D988CC-9B88-413E-93C2-C869C58096EA}"/>
              </a:ext>
            </a:extLst>
          </p:cNvPr>
          <p:cNvSpPr/>
          <p:nvPr/>
        </p:nvSpPr>
        <p:spPr>
          <a:xfrm>
            <a:off x="407988" y="5008857"/>
            <a:ext cx="2504839" cy="24323"/>
          </a:xfrm>
          <a:prstGeom prst="rect">
            <a:avLst/>
          </a:prstGeom>
          <a:solidFill>
            <a:srgbClr val="AC131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284705"/>
            <a:ext cx="12192000" cy="1591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valutazione di impatto economico del turismo 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CasellaDiTesto 6"/>
          <p:cNvSpPr txBox="1">
            <a:spLocks noChangeArrowheads="1"/>
          </p:cNvSpPr>
          <p:nvPr/>
        </p:nvSpPr>
        <p:spPr bwMode="auto">
          <a:xfrm>
            <a:off x="7867092" y="873125"/>
            <a:ext cx="3953433" cy="38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4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base al modello di stima di proprietà di Irpet, </a:t>
            </a:r>
            <a:r>
              <a:rPr lang="it-IT" altLang="it-IT" sz="1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it-IT" altLang="it-IT" sz="14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spesa </a:t>
            </a:r>
            <a:r>
              <a:rPr lang="it-IT" altLang="it-IT" sz="1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dei turisti attiva </a:t>
            </a:r>
            <a:r>
              <a:rPr lang="it-IT" altLang="it-IT" sz="14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produzione diretta, che per essere realizzata comporta costi intermedi verso altre imprese fornitrici </a:t>
            </a:r>
            <a:r>
              <a:rPr lang="it-IT" altLang="it-IT" sz="1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dei SLL che compongono l’Area Metropolitana di Firenze</a:t>
            </a:r>
            <a:r>
              <a:rPr lang="it-IT" altLang="it-IT" sz="14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della Toscana e fuori della regione. In questo modo si attiva la produzione indiretta di altri settori e di altre aree. Per far fronte alla domanda di produzione si generano redditi e quelli percepiti dalle famiglie attivano ulteriore produzione (indotta). A</a:t>
            </a:r>
            <a:r>
              <a:rPr lang="it-IT" altLang="it-IT" sz="1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 </a:t>
            </a:r>
            <a:r>
              <a:rPr lang="it-IT" altLang="it-IT" sz="14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termine del ciclo produttivo si crea “valore aggiunto” </a:t>
            </a:r>
            <a:r>
              <a:rPr lang="it-IT" altLang="it-IT" sz="1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le imprese direttamente e indirettamente coinvolte, per la Pubblica Amministrazione, </a:t>
            </a:r>
          </a:p>
          <a:p>
            <a:r>
              <a:rPr lang="it-IT" altLang="it-IT" sz="1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i residenti, ecc., che </a:t>
            </a:r>
            <a:r>
              <a:rPr lang="it-IT" altLang="it-IT" sz="14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nel tempo ritorna nuovamente nel sistema economico sotto forma di </a:t>
            </a:r>
            <a:r>
              <a:rPr lang="it-IT" altLang="it-IT" sz="1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investimenti </a:t>
            </a:r>
            <a:r>
              <a:rPr lang="it-IT" altLang="it-IT" sz="14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it-IT" altLang="it-IT" sz="14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consumi </a:t>
            </a:r>
            <a:endParaRPr lang="it-IT" altLang="it-IT" sz="14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7" r="910" b="1581"/>
          <a:stretch/>
        </p:blipFill>
        <p:spPr>
          <a:xfrm>
            <a:off x="262466" y="990967"/>
            <a:ext cx="7675919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valutazione di impatto economico del turismo 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05924" y="873125"/>
            <a:ext cx="660667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Gli ambiti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territoriali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cui sono state ottenute le stime sono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it-IT" sz="16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Sistemi Locali del Lavoro (SLL)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secondo la classificazione Istat. </a:t>
            </a:r>
            <a:endParaRPr lang="it-IT" sz="16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sz="9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risultati rappresentati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seguito sono l’insieme dei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valori ottenuti per i diversi SLL in cui è suddivisa l’Area Metropolitana di Firenze, in particolare:</a:t>
            </a:r>
          </a:p>
          <a:p>
            <a:pPr marL="285750" lvl="0" indent="-285750">
              <a:buClr>
                <a:srgbClr val="AC131A"/>
              </a:buClr>
              <a:buSzPct val="13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SLL di Firenze, costituito dalla città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dai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 di Bagno a Ripoli, Calenzano, Campi Bisenzio, Fiesole, Greve in Chianti, Impruneta, Lastra a Signa, Londa, Pelago, Pontassieve, Rignano sull’Arno, Rufina, San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Casciano in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 di Pesa, Scandicci, Sesto Fiorentino, Signa e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Vaglia;</a:t>
            </a:r>
          </a:p>
          <a:p>
            <a:pPr lvl="0">
              <a:buClr>
                <a:srgbClr val="AC131A"/>
              </a:buClr>
              <a:buSzPct val="13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Clr>
                <a:srgbClr val="AC131A"/>
              </a:buClr>
              <a:buSzPct val="130000"/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Altri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SLL dell’Area Metropolitana, tra cui i comuni compresi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nei SLL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Borgo San Lorenzo, Castelfiorentino, Empoli e Firenzuola. Per Barberino e Tavarnelle Val di Pesa il riferimento è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SLL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Poggibonsi. Per Reggello e Incisa-Figline Val d’Arno il riferimento è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SLL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Montevarchi</a:t>
            </a:r>
            <a:endParaRPr lang="it-IT" sz="16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371475" y="2341092"/>
            <a:ext cx="493444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 VALORI DI STIMA E I SISTEMI </a:t>
            </a:r>
          </a:p>
          <a:p>
            <a:pPr lvl="0" algn="ctr"/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LOCALI DEL LAVORO</a:t>
            </a:r>
            <a:endParaRPr lang="it-IT" sz="2200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893" y="923256"/>
            <a:ext cx="2628000" cy="2628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valutazione di impatto economico del turismo 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407988" y="1838286"/>
            <a:ext cx="455896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515C6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L’impatto del mercato </a:t>
            </a:r>
          </a:p>
          <a:p>
            <a:pPr lvl="0" algn="ctr"/>
            <a:r>
              <a:rPr lang="it-IT" sz="2400" dirty="0" smtClean="0">
                <a:solidFill>
                  <a:srgbClr val="515C6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turistico ufficiale: </a:t>
            </a:r>
          </a:p>
          <a:p>
            <a:pPr lvl="0" algn="ctr"/>
            <a:r>
              <a:rPr lang="it-IT" sz="24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€ 2.486,8 mln di spesa stimata</a:t>
            </a:r>
            <a:endParaRPr lang="it-IT" sz="2400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17958" y="2093612"/>
            <a:ext cx="1826711" cy="986471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€ 2.901,3 mln in tutta l’Area Metropolitana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664408" y="1047895"/>
            <a:ext cx="3755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TOTALE PRODUZIONE ATTIVATA</a:t>
            </a:r>
            <a:endParaRPr lang="it-IT" dirty="0">
              <a:solidFill>
                <a:srgbClr val="AC131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6231313" y="1474141"/>
            <a:ext cx="1323474" cy="520577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8484826" y="1552074"/>
            <a:ext cx="12031" cy="1155149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9431659" y="1472831"/>
            <a:ext cx="1275347" cy="952436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7495674" y="2707223"/>
            <a:ext cx="1955132" cy="818147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€ 368,6 mln in altri SLL della Toscana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9690936" y="2586848"/>
            <a:ext cx="1775159" cy="685740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€ 3.269,9 mln in Toscana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07988" y="3631757"/>
            <a:ext cx="4633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la produzione totale attivata nell’Area Metropolitana il 75% è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quota della produzione diretta, il 4% indiretta e il 21% quella indotta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425240" y="3737201"/>
            <a:ext cx="6395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SLL Firenze il moltiplicatore di spesa è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1,13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1 Euro di spesa del turista attiva una produzione di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1,13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Euro. </a:t>
            </a:r>
          </a:p>
          <a:p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Sull’intera Area Città Metropolitana il moltiplicatore scende a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1,17</a:t>
            </a:r>
            <a:endParaRPr lang="it-IT" sz="16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42" y="83127"/>
            <a:ext cx="4752000" cy="518463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43">
            <a:extLst>
              <a:ext uri="{FF2B5EF4-FFF2-40B4-BE49-F238E27FC236}">
                <a16:creationId xmlns:a16="http://schemas.microsoft.com/office/drawing/2014/main" xmlns="" id="{1AA2A670-4772-4504-9A86-BE460BACA39F}"/>
              </a:ext>
            </a:extLst>
          </p:cNvPr>
          <p:cNvSpPr/>
          <p:nvPr/>
        </p:nvSpPr>
        <p:spPr>
          <a:xfrm>
            <a:off x="431121" y="369080"/>
            <a:ext cx="696108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aree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indagate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Ambiti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turistici)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5C6C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3" name="Rectangle 54">
            <a:extLst>
              <a:ext uri="{FF2B5EF4-FFF2-40B4-BE49-F238E27FC236}">
                <a16:creationId xmlns:a16="http://schemas.microsoft.com/office/drawing/2014/main" xmlns="" id="{B9810A48-58EE-4653-9094-4015568448A4}"/>
              </a:ext>
            </a:extLst>
          </p:cNvPr>
          <p:cNvSpPr/>
          <p:nvPr/>
        </p:nvSpPr>
        <p:spPr>
          <a:xfrm>
            <a:off x="6764360" y="1050487"/>
            <a:ext cx="250483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Città</a:t>
            </a:r>
            <a:r>
              <a:rPr kumimoji="0" lang="en-US" sz="1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di Firenze e Area </a:t>
            </a:r>
            <a:r>
              <a:rPr kumimoji="0" lang="en-US" sz="1600" b="1" i="0" u="none" strike="noStrike" kern="1200" cap="none" spc="0" normalizeH="0" baseline="0" noProof="0" dirty="0" err="1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Fiorentina</a:t>
            </a:r>
            <a:endParaRPr kumimoji="0" lang="en-US" sz="1600" b="1" i="0" u="none" strike="noStrike" kern="1200" cap="none" spc="0" normalizeH="0" baseline="0" noProof="0" dirty="0">
              <a:ln w="22225">
                <a:noFill/>
              </a:ln>
              <a:solidFill>
                <a:srgbClr val="515C6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74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6772826" y="1652819"/>
            <a:ext cx="2504839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1200" dirty="0">
                <a:solidFill>
                  <a:srgbClr val="515C6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Bagno a Ripoli, Calenzano, Campi Bisenzio, Fiesole, Figline e Incisa Valdarno, </a:t>
            </a:r>
            <a:r>
              <a:rPr lang="it-IT" sz="1200" dirty="0" smtClean="0">
                <a:solidFill>
                  <a:srgbClr val="515C6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Firenze, Impruneta</a:t>
            </a:r>
            <a:r>
              <a:rPr lang="it-IT" sz="1200" dirty="0">
                <a:solidFill>
                  <a:srgbClr val="515C6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, Lastra a Signa, Londa, Pelago, Pontassieve, Reggello, Rignano sull’Arno, Rufina, Scandicci, Sesto Fiorentino, Signa, Vaglia</a:t>
            </a:r>
          </a:p>
        </p:txBody>
      </p:sp>
      <p:grpSp>
        <p:nvGrpSpPr>
          <p:cNvPr id="75" name="Group 217">
            <a:extLst>
              <a:ext uri="{FF2B5EF4-FFF2-40B4-BE49-F238E27FC236}">
                <a16:creationId xmlns:a16="http://schemas.microsoft.com/office/drawing/2014/main" xmlns="" id="{7D2AC6DF-FF9A-488F-9123-53AA85D9365B}"/>
              </a:ext>
            </a:extLst>
          </p:cNvPr>
          <p:cNvGrpSpPr/>
          <p:nvPr/>
        </p:nvGrpSpPr>
        <p:grpSpPr>
          <a:xfrm>
            <a:off x="6764359" y="1002492"/>
            <a:ext cx="2525056" cy="2054824"/>
            <a:chOff x="600617" y="1217205"/>
            <a:chExt cx="2504839" cy="3373586"/>
          </a:xfrm>
          <a:solidFill>
            <a:srgbClr val="AC131A"/>
          </a:solidFill>
        </p:grpSpPr>
        <p:sp>
          <p:nvSpPr>
            <p:cNvPr id="76" name="Rectangle 12">
              <a:extLst>
                <a:ext uri="{FF2B5EF4-FFF2-40B4-BE49-F238E27FC236}">
                  <a16:creationId xmlns:a16="http://schemas.microsoft.com/office/drawing/2014/main" xmlns="" id="{FFF60778-A552-4178-967A-D6012B06C7A5}"/>
                </a:ext>
              </a:extLst>
            </p:cNvPr>
            <p:cNvSpPr/>
            <p:nvPr/>
          </p:nvSpPr>
          <p:spPr>
            <a:xfrm>
              <a:off x="600617" y="4545072"/>
              <a:ext cx="2504839" cy="45719"/>
            </a:xfrm>
            <a:prstGeom prst="rect">
              <a:avLst/>
            </a:prstGeom>
            <a:grpFill/>
            <a:ln w="38100">
              <a:solidFill>
                <a:srgbClr val="AC1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167">
              <a:extLst>
                <a:ext uri="{FF2B5EF4-FFF2-40B4-BE49-F238E27FC236}">
                  <a16:creationId xmlns:a16="http://schemas.microsoft.com/office/drawing/2014/main" xmlns="" id="{C018E09C-793B-4B90-8ABF-2FDE455E5932}"/>
                </a:ext>
              </a:extLst>
            </p:cNvPr>
            <p:cNvSpPr/>
            <p:nvPr/>
          </p:nvSpPr>
          <p:spPr>
            <a:xfrm>
              <a:off x="600617" y="1217205"/>
              <a:ext cx="2504839" cy="45719"/>
            </a:xfrm>
            <a:prstGeom prst="rect">
              <a:avLst/>
            </a:prstGeom>
            <a:grpFill/>
            <a:ln w="38100">
              <a:solidFill>
                <a:srgbClr val="AC1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8" name="Rectangle 119">
            <a:extLst>
              <a:ext uri="{FF2B5EF4-FFF2-40B4-BE49-F238E27FC236}">
                <a16:creationId xmlns:a16="http://schemas.microsoft.com/office/drawing/2014/main" xmlns="" id="{9AD4C567-68CB-4D4E-B46F-AE6B623D0433}"/>
              </a:ext>
            </a:extLst>
          </p:cNvPr>
          <p:cNvSpPr/>
          <p:nvPr/>
        </p:nvSpPr>
        <p:spPr>
          <a:xfrm>
            <a:off x="9360665" y="1652819"/>
            <a:ext cx="24823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200" dirty="0">
                <a:solidFill>
                  <a:srgbClr val="515C6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Barberino e Tavarnelle Val d’Elsa, Greve in Chianti, San Casciano in Val di Pesa</a:t>
            </a:r>
          </a:p>
        </p:txBody>
      </p:sp>
      <p:grpSp>
        <p:nvGrpSpPr>
          <p:cNvPr id="79" name="Group 215">
            <a:extLst>
              <a:ext uri="{FF2B5EF4-FFF2-40B4-BE49-F238E27FC236}">
                <a16:creationId xmlns:a16="http://schemas.microsoft.com/office/drawing/2014/main" xmlns="" id="{A4AD765A-A9FC-4380-B5C5-AA23BE3F2EC4}"/>
              </a:ext>
            </a:extLst>
          </p:cNvPr>
          <p:cNvGrpSpPr/>
          <p:nvPr/>
        </p:nvGrpSpPr>
        <p:grpSpPr>
          <a:xfrm>
            <a:off x="9352199" y="1002492"/>
            <a:ext cx="2504839" cy="2054824"/>
            <a:chOff x="3188457" y="1217205"/>
            <a:chExt cx="2504839" cy="3373586"/>
          </a:xfrm>
          <a:solidFill>
            <a:srgbClr val="AC131A"/>
          </a:solidFill>
        </p:grpSpPr>
        <p:sp>
          <p:nvSpPr>
            <p:cNvPr id="80" name="Rectangle 165">
              <a:extLst>
                <a:ext uri="{FF2B5EF4-FFF2-40B4-BE49-F238E27FC236}">
                  <a16:creationId xmlns:a16="http://schemas.microsoft.com/office/drawing/2014/main" xmlns="" id="{187C9854-6707-49B5-AAB0-8B1D104C416C}"/>
                </a:ext>
              </a:extLst>
            </p:cNvPr>
            <p:cNvSpPr/>
            <p:nvPr/>
          </p:nvSpPr>
          <p:spPr>
            <a:xfrm>
              <a:off x="3188457" y="4545072"/>
              <a:ext cx="2504839" cy="45719"/>
            </a:xfrm>
            <a:prstGeom prst="rect">
              <a:avLst/>
            </a:prstGeom>
            <a:grpFill/>
            <a:ln w="38100">
              <a:solidFill>
                <a:srgbClr val="AC1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168">
              <a:extLst>
                <a:ext uri="{FF2B5EF4-FFF2-40B4-BE49-F238E27FC236}">
                  <a16:creationId xmlns:a16="http://schemas.microsoft.com/office/drawing/2014/main" xmlns="" id="{0F3AED94-9359-4B1F-8C66-3940EF11161C}"/>
                </a:ext>
              </a:extLst>
            </p:cNvPr>
            <p:cNvSpPr/>
            <p:nvPr/>
          </p:nvSpPr>
          <p:spPr>
            <a:xfrm>
              <a:off x="3188457" y="1217205"/>
              <a:ext cx="2504839" cy="45719"/>
            </a:xfrm>
            <a:prstGeom prst="rect">
              <a:avLst/>
            </a:prstGeom>
            <a:grpFill/>
            <a:ln w="38100">
              <a:solidFill>
                <a:srgbClr val="AC1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Rectangle 120">
            <a:extLst>
              <a:ext uri="{FF2B5EF4-FFF2-40B4-BE49-F238E27FC236}">
                <a16:creationId xmlns:a16="http://schemas.microsoft.com/office/drawing/2014/main" xmlns="" id="{8F2E9147-0F90-4A93-A6A8-A2641F87607B}"/>
              </a:ext>
            </a:extLst>
          </p:cNvPr>
          <p:cNvSpPr/>
          <p:nvPr/>
        </p:nvSpPr>
        <p:spPr>
          <a:xfrm>
            <a:off x="6784576" y="3813756"/>
            <a:ext cx="250483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200" dirty="0">
                <a:solidFill>
                  <a:srgbClr val="515C6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Capraia e Limite, Castelfiorentino, Cerreto Guidi, Certaldo, Empoli, Fucecchio, Gambassi Terme, Montaione, Montelupo Fiorentino, Montespertoli, Vinci</a:t>
            </a:r>
          </a:p>
        </p:txBody>
      </p:sp>
      <p:grpSp>
        <p:nvGrpSpPr>
          <p:cNvPr id="83" name="Group 214">
            <a:extLst>
              <a:ext uri="{FF2B5EF4-FFF2-40B4-BE49-F238E27FC236}">
                <a16:creationId xmlns:a16="http://schemas.microsoft.com/office/drawing/2014/main" xmlns="" id="{EBF79B94-9DA8-473D-907F-927F10FFAFC1}"/>
              </a:ext>
            </a:extLst>
          </p:cNvPr>
          <p:cNvGrpSpPr/>
          <p:nvPr/>
        </p:nvGrpSpPr>
        <p:grpSpPr>
          <a:xfrm>
            <a:off x="6764359" y="3160863"/>
            <a:ext cx="2525056" cy="1663602"/>
            <a:chOff x="5776296" y="1217205"/>
            <a:chExt cx="2504839" cy="3373586"/>
          </a:xfrm>
          <a:solidFill>
            <a:srgbClr val="AC131A"/>
          </a:solidFill>
        </p:grpSpPr>
        <p:sp>
          <p:nvSpPr>
            <p:cNvPr id="84" name="Rectangle 166">
              <a:extLst>
                <a:ext uri="{FF2B5EF4-FFF2-40B4-BE49-F238E27FC236}">
                  <a16:creationId xmlns:a16="http://schemas.microsoft.com/office/drawing/2014/main" xmlns="" id="{77D988CC-9B88-413E-93C2-C869C58096EA}"/>
                </a:ext>
              </a:extLst>
            </p:cNvPr>
            <p:cNvSpPr/>
            <p:nvPr/>
          </p:nvSpPr>
          <p:spPr>
            <a:xfrm>
              <a:off x="5776296" y="4545072"/>
              <a:ext cx="2504839" cy="45719"/>
            </a:xfrm>
            <a:prstGeom prst="rect">
              <a:avLst/>
            </a:prstGeom>
            <a:grpFill/>
            <a:ln w="38100">
              <a:solidFill>
                <a:srgbClr val="AC1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169">
              <a:extLst>
                <a:ext uri="{FF2B5EF4-FFF2-40B4-BE49-F238E27FC236}">
                  <a16:creationId xmlns:a16="http://schemas.microsoft.com/office/drawing/2014/main" xmlns="" id="{533D9528-ECF4-4BA2-B405-B2CEB02B7987}"/>
                </a:ext>
              </a:extLst>
            </p:cNvPr>
            <p:cNvSpPr/>
            <p:nvPr/>
          </p:nvSpPr>
          <p:spPr>
            <a:xfrm>
              <a:off x="5776296" y="1217205"/>
              <a:ext cx="2504839" cy="45719"/>
            </a:xfrm>
            <a:prstGeom prst="rect">
              <a:avLst/>
            </a:prstGeom>
            <a:grpFill/>
            <a:ln w="38100">
              <a:solidFill>
                <a:srgbClr val="AC1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208">
            <a:extLst>
              <a:ext uri="{FF2B5EF4-FFF2-40B4-BE49-F238E27FC236}">
                <a16:creationId xmlns:a16="http://schemas.microsoft.com/office/drawing/2014/main" xmlns="" id="{B62136CF-26D1-4E3C-A6C7-CF76DF49877A}"/>
              </a:ext>
            </a:extLst>
          </p:cNvPr>
          <p:cNvGrpSpPr/>
          <p:nvPr/>
        </p:nvGrpSpPr>
        <p:grpSpPr>
          <a:xfrm>
            <a:off x="9352198" y="3160863"/>
            <a:ext cx="2503307" cy="1663602"/>
            <a:chOff x="8575598" y="1339841"/>
            <a:chExt cx="2988302" cy="3373586"/>
          </a:xfrm>
          <a:solidFill>
            <a:srgbClr val="AC131A"/>
          </a:solidFill>
        </p:grpSpPr>
        <p:sp>
          <p:nvSpPr>
            <p:cNvPr id="87" name="Rectangle 170">
              <a:extLst>
                <a:ext uri="{FF2B5EF4-FFF2-40B4-BE49-F238E27FC236}">
                  <a16:creationId xmlns:a16="http://schemas.microsoft.com/office/drawing/2014/main" xmlns="" id="{95C9B982-0181-4CF4-8DC6-5A27C0EB2B38}"/>
                </a:ext>
              </a:extLst>
            </p:cNvPr>
            <p:cNvSpPr/>
            <p:nvPr/>
          </p:nvSpPr>
          <p:spPr>
            <a:xfrm>
              <a:off x="8575599" y="4667708"/>
              <a:ext cx="2988301" cy="45719"/>
            </a:xfrm>
            <a:prstGeom prst="rect">
              <a:avLst/>
            </a:prstGeom>
            <a:grpFill/>
            <a:ln w="38100">
              <a:solidFill>
                <a:srgbClr val="AC1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171">
              <a:extLst>
                <a:ext uri="{FF2B5EF4-FFF2-40B4-BE49-F238E27FC236}">
                  <a16:creationId xmlns:a16="http://schemas.microsoft.com/office/drawing/2014/main" xmlns="" id="{6E863F44-D1D6-46E5-928B-2C8B5D8D5E1A}"/>
                </a:ext>
              </a:extLst>
            </p:cNvPr>
            <p:cNvSpPr/>
            <p:nvPr/>
          </p:nvSpPr>
          <p:spPr>
            <a:xfrm>
              <a:off x="8575598" y="1339841"/>
              <a:ext cx="2988301" cy="45719"/>
            </a:xfrm>
            <a:prstGeom prst="rect">
              <a:avLst/>
            </a:prstGeom>
            <a:grpFill/>
            <a:ln w="38100">
              <a:solidFill>
                <a:srgbClr val="AC1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Rectangle 163">
            <a:extLst>
              <a:ext uri="{FF2B5EF4-FFF2-40B4-BE49-F238E27FC236}">
                <a16:creationId xmlns:a16="http://schemas.microsoft.com/office/drawing/2014/main" xmlns="" id="{D8FA849A-F78C-4CB5-AF83-DB2B6DE7A67A}"/>
              </a:ext>
            </a:extLst>
          </p:cNvPr>
          <p:cNvSpPr/>
          <p:nvPr/>
        </p:nvSpPr>
        <p:spPr>
          <a:xfrm>
            <a:off x="9394901" y="3804230"/>
            <a:ext cx="246060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200" dirty="0">
                <a:solidFill>
                  <a:srgbClr val="515C6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Barberino di Mugello, Borgo San Lorenzo, Dicomano, Firenzuola, Marradi, Palazzuolo sul Senio, San Godenzo, Scarperia e San Piero, Vicchio</a:t>
            </a:r>
          </a:p>
        </p:txBody>
      </p:sp>
      <p:sp>
        <p:nvSpPr>
          <p:cNvPr id="90" name="Rectangle 54">
            <a:extLst>
              <a:ext uri="{FF2B5EF4-FFF2-40B4-BE49-F238E27FC236}">
                <a16:creationId xmlns:a16="http://schemas.microsoft.com/office/drawing/2014/main" xmlns="" id="{B9810A48-58EE-4653-9094-4015568448A4}"/>
              </a:ext>
            </a:extLst>
          </p:cNvPr>
          <p:cNvSpPr/>
          <p:nvPr/>
        </p:nvSpPr>
        <p:spPr>
          <a:xfrm>
            <a:off x="9352198" y="1058861"/>
            <a:ext cx="248235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Chianti</a:t>
            </a:r>
            <a:endParaRPr kumimoji="0" lang="en-US" sz="1600" b="1" i="0" u="none" strike="noStrike" kern="1200" cap="none" spc="0" normalizeH="0" baseline="0" noProof="0" dirty="0">
              <a:ln w="22225">
                <a:noFill/>
              </a:ln>
              <a:solidFill>
                <a:srgbClr val="515C6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tangle 54">
            <a:extLst>
              <a:ext uri="{FF2B5EF4-FFF2-40B4-BE49-F238E27FC236}">
                <a16:creationId xmlns:a16="http://schemas.microsoft.com/office/drawing/2014/main" xmlns="" id="{B9810A48-58EE-4653-9094-4015568448A4}"/>
              </a:ext>
            </a:extLst>
          </p:cNvPr>
          <p:cNvSpPr/>
          <p:nvPr/>
        </p:nvSpPr>
        <p:spPr>
          <a:xfrm>
            <a:off x="6776110" y="3199231"/>
            <a:ext cx="250483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Empolese</a:t>
            </a:r>
            <a:r>
              <a:rPr kumimoji="0" lang="en-US" sz="1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Val </a:t>
            </a:r>
            <a:r>
              <a:rPr kumimoji="0" lang="en-US" sz="1600" b="1" i="0" u="none" strike="noStrike" kern="1200" cap="none" spc="0" normalizeH="0" baseline="0" noProof="0" dirty="0" err="1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d’Elsa</a:t>
            </a:r>
            <a:r>
              <a:rPr kumimoji="0" lang="en-US" sz="1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e </a:t>
            </a:r>
            <a:r>
              <a:rPr kumimoji="0" lang="en-US" sz="1600" b="1" i="0" u="none" strike="noStrike" kern="1200" cap="none" spc="0" normalizeH="0" baseline="0" noProof="0" dirty="0" err="1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Montalbano</a:t>
            </a:r>
            <a:endParaRPr kumimoji="0" lang="en-US" sz="1600" b="1" i="0" u="none" strike="noStrike" kern="1200" cap="none" spc="0" normalizeH="0" baseline="0" noProof="0" dirty="0">
              <a:ln w="22225">
                <a:noFill/>
              </a:ln>
              <a:solidFill>
                <a:srgbClr val="515C6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92" name="Rectangle 54">
            <a:extLst>
              <a:ext uri="{FF2B5EF4-FFF2-40B4-BE49-F238E27FC236}">
                <a16:creationId xmlns:a16="http://schemas.microsoft.com/office/drawing/2014/main" xmlns="" id="{B9810A48-58EE-4653-9094-4015568448A4}"/>
              </a:ext>
            </a:extLst>
          </p:cNvPr>
          <p:cNvSpPr/>
          <p:nvPr/>
        </p:nvSpPr>
        <p:spPr>
          <a:xfrm>
            <a:off x="9386434" y="3208858"/>
            <a:ext cx="246060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 w="22225">
                  <a:noFill/>
                </a:ln>
                <a:solidFill>
                  <a:srgbClr val="515C6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Mugello</a:t>
            </a:r>
            <a:endParaRPr kumimoji="0" lang="en-US" sz="1600" b="1" i="0" u="none" strike="noStrike" kern="1200" cap="none" spc="0" normalizeH="0" baseline="0" noProof="0" dirty="0">
              <a:ln w="22225">
                <a:noFill/>
              </a:ln>
              <a:solidFill>
                <a:srgbClr val="515C6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119">
            <a:extLst>
              <a:ext uri="{FF2B5EF4-FFF2-40B4-BE49-F238E27FC236}">
                <a16:creationId xmlns:a16="http://schemas.microsoft.com/office/drawing/2014/main" xmlns="" id="{9AD4C567-68CB-4D4E-B46F-AE6B623D0433}"/>
              </a:ext>
            </a:extLst>
          </p:cNvPr>
          <p:cNvSpPr/>
          <p:nvPr/>
        </p:nvSpPr>
        <p:spPr>
          <a:xfrm>
            <a:off x="9437469" y="2516043"/>
            <a:ext cx="2482353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9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L’Ambito è costituito da 4 comuni dell’area fiorentina e 4 dell’area senese. In questo lavoro sono stati esclusi quelli dell’area senese</a:t>
            </a:r>
            <a:endParaRPr lang="it-IT" sz="900" dirty="0">
              <a:solidFill>
                <a:srgbClr val="FF0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valutazione di impatto economico del turismo 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893" y="908950"/>
            <a:ext cx="2628000" cy="2628000"/>
          </a:xfrm>
          <a:prstGeom prst="rect">
            <a:avLst/>
          </a:prstGeom>
        </p:spPr>
      </p:pic>
      <p:sp>
        <p:nvSpPr>
          <p:cNvPr id="10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568652" y="1812148"/>
            <a:ext cx="542574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515C6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La produzione attivata dal mercato turistico ufficiale: </a:t>
            </a:r>
          </a:p>
          <a:p>
            <a:pPr lvl="0" algn="ctr"/>
            <a:r>
              <a:rPr lang="it-IT" sz="24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€ 2.901,4 mln nell’Area Metropolitana</a:t>
            </a:r>
            <a:endParaRPr lang="it-IT" sz="2400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76201" y="3382761"/>
            <a:ext cx="6070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icettività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ristorazione i settori maggiormente attivati: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50,9% del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totale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il settore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artistico, culturale e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dell’intrattenimento </a:t>
            </a:r>
          </a:p>
          <a:p>
            <a:pPr>
              <a:buClr>
                <a:srgbClr val="AC131A"/>
              </a:buClr>
              <a:buSzPct val="150000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l’attivazione è di 255,5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mln di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</a:t>
            </a:r>
          </a:p>
          <a:p>
            <a:pPr>
              <a:buClr>
                <a:srgbClr val="AC131A"/>
              </a:buClr>
              <a:buSzPct val="150000"/>
            </a:pPr>
            <a:endParaRPr lang="it-IT" sz="700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Commercio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 attivato una produzione di 151,9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mln di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5" r="701" b="2706"/>
          <a:stretch/>
        </p:blipFill>
        <p:spPr>
          <a:xfrm>
            <a:off x="6049632" y="908950"/>
            <a:ext cx="57708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valutazione di impatto economico del turismo 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519115" y="1515505"/>
            <a:ext cx="3634582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GLI EFFETTI GENERATI DALLA PRODUZIONE ATTIVATA DAL MERCATO TURISTICO UFFICIALE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986908" y="818796"/>
            <a:ext cx="5186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stima del Valore Aggiunto generato dalla produzione è di 1.709,5 mln di Euro </a:t>
            </a:r>
          </a:p>
          <a:p>
            <a:pPr algn="ctr"/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 tutto il territorio regionale</a:t>
            </a:r>
            <a:endParaRPr lang="it-IT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895166" y="1765428"/>
            <a:ext cx="2439153" cy="1322156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€ 1.567,9 mln il VA dell’Area Metropolitana, pari al 91,7% del totale, con un moltiplicatore di 0,63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9200773" y="1765428"/>
            <a:ext cx="2439153" cy="1322156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€ 141,6 mln il VA degli altri SLL della Toscana, pari a 8,3% del totale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911475" y="3777180"/>
            <a:ext cx="4792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termini di Prodotto Interno Lordo, la sima è di 2.015,5 mln di Euro su tutta la Toscana, di cui il 91% all’interno del solo SLL di Firenze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2345764" y="2869722"/>
            <a:ext cx="0" cy="553453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4225209" y="2180619"/>
            <a:ext cx="1367630" cy="11994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5" r="778" b="19432"/>
          <a:stretch/>
        </p:blipFill>
        <p:spPr>
          <a:xfrm>
            <a:off x="6707926" y="3995029"/>
            <a:ext cx="4932000" cy="47631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3820560"/>
            <a:ext cx="540000" cy="540000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 flipV="1">
            <a:off x="5895166" y="4244935"/>
            <a:ext cx="517509" cy="17785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893" y="923256"/>
            <a:ext cx="2628000" cy="2628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valutazione di impatto economico del turismo 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445127" y="1914055"/>
            <a:ext cx="4558965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200" dirty="0" smtClean="0">
                <a:solidFill>
                  <a:srgbClr val="515C6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L’impatto dei flussi turistici ufficiali, non ufficiali e degli escursionisti:</a:t>
            </a:r>
          </a:p>
          <a:p>
            <a:pPr lvl="0" algn="ctr"/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€ 3.385,7 mln di spesa stimata</a:t>
            </a:r>
            <a:endParaRPr lang="it-IT" sz="2200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17958" y="2093612"/>
            <a:ext cx="1826711" cy="986471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€ 3.647,1mln in tutta l’Area Metropolitana</a:t>
            </a:r>
          </a:p>
        </p:txBody>
      </p:sp>
      <p:sp>
        <p:nvSpPr>
          <p:cNvPr id="7" name="Rettangolo 6"/>
          <p:cNvSpPr/>
          <p:nvPr/>
        </p:nvSpPr>
        <p:spPr>
          <a:xfrm>
            <a:off x="6664408" y="1047895"/>
            <a:ext cx="3755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TOTALE PRODUZIONE ATTIVATA</a:t>
            </a:r>
            <a:endParaRPr lang="it-IT" dirty="0">
              <a:solidFill>
                <a:srgbClr val="AC131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6231313" y="1474141"/>
            <a:ext cx="1323474" cy="520577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8484826" y="1552074"/>
            <a:ext cx="12031" cy="1155149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9431659" y="1472831"/>
            <a:ext cx="1275347" cy="952436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7495674" y="2707223"/>
            <a:ext cx="1955132" cy="818147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€ 466,0 mln in altri SLL della Toscana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690936" y="2586848"/>
            <a:ext cx="1775159" cy="685740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€ 4.113,1 mln in Toscana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07988" y="4103302"/>
            <a:ext cx="10927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Sul totale della produzione attivata nell’Area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Metropolitana,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75,6% è la quota generata dal flusso dei turisti ufficiali, il 19,4% la quota imputabile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turista non ufficiali e il 5% l’attivazione generata dal flusso degli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escursionisti</a:t>
            </a:r>
            <a:endParaRPr lang="it-IT" sz="1600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valutazione di impatto economico del turismo 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1394130" y="1432550"/>
            <a:ext cx="3634582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GLI EFFETTI GENERATI DALLA PRODUZIONE ATTIVATA DAL MERCATO TURISTICO UFFICIALE, NON UFFICIALE ED ESCURSIONISTICO</a:t>
            </a:r>
          </a:p>
        </p:txBody>
      </p:sp>
      <p:sp>
        <p:nvSpPr>
          <p:cNvPr id="4" name="Rettangolo 3"/>
          <p:cNvSpPr/>
          <p:nvPr/>
        </p:nvSpPr>
        <p:spPr>
          <a:xfrm>
            <a:off x="5895166" y="818796"/>
            <a:ext cx="5744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stima del Valore Aggiunto generato dalla produzione è di 2.146,3 mln di Euro </a:t>
            </a:r>
          </a:p>
          <a:p>
            <a:pPr algn="ctr"/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tutta la Toscana</a:t>
            </a:r>
            <a:endParaRPr lang="it-IT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895166" y="1765428"/>
            <a:ext cx="2439153" cy="1094698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€ 1.967,1 mln il VA dell’Area </a:t>
            </a:r>
            <a:r>
              <a:rPr lang="it-IT" dirty="0" smtClean="0"/>
              <a:t>Metropolitana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9200773" y="1765428"/>
            <a:ext cx="2439153" cy="1094698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€ 179,2 mln il VA degli altri SLL della Toscana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11475" y="3820559"/>
            <a:ext cx="1072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contributo del turismo al Valore Aggiunto totale che si registra nel SLL di Firenze è pari al 7,1%, mentre se consideriamo tutta l’Area Metropolitana è del 5,8%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382056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07988" y="306425"/>
            <a:ext cx="11412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valutazione di impatto economico del turismo 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371475" y="1334233"/>
            <a:ext cx="4589992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GLI EFFETTI GENERATI DALLA PRODUZIONE ATTIVATA DA TUTTO IL MERCATO TURISTICO UFFICIALE, NON UFFICIALE ED ESCURSIONISTICO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895166" y="1765428"/>
            <a:ext cx="2439153" cy="1094698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€ 2.356,7 mln il PIL  generato all’interno dell’Area Metropolitana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200773" y="1765428"/>
            <a:ext cx="2439153" cy="1094698"/>
          </a:xfrm>
          <a:prstGeom prst="rect">
            <a:avLst/>
          </a:prstGeom>
          <a:solidFill>
            <a:srgbClr val="515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€ 184,9 mln il PIL degli altri SLL della Toscana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-85726" y="3714882"/>
            <a:ext cx="6145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Unità di Lavoro generate in tutta l’Area Metropolitana sono stimate in 41.464 unità, pari all’8,5% degli occupati </a:t>
            </a: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totali</a:t>
            </a:r>
          </a:p>
          <a:p>
            <a:pPr marL="285750" indent="-28575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1600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Nel </a:t>
            </a:r>
            <a:r>
              <a:rPr lang="it-IT" sz="16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locale di Firenze le unità sono stimate in 40.696, cioè il 10,9% del totale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2667497" y="3138882"/>
            <a:ext cx="0" cy="576000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5028712" y="2168624"/>
            <a:ext cx="576000" cy="11994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5604712" y="845236"/>
            <a:ext cx="6365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il Prodotto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Interno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Lordo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stima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è di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2.541,6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mln di Euro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tutta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Toscana, di cui il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91%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all’interno </a:t>
            </a:r>
            <a:endParaRPr lang="it-IT" dirty="0" smtClean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solo SLL di Firenze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99" r="642" b="20619"/>
          <a:stretch/>
        </p:blipFill>
        <p:spPr>
          <a:xfrm>
            <a:off x="6885110" y="3956288"/>
            <a:ext cx="4932000" cy="475656"/>
          </a:xfrm>
          <a:prstGeom prst="rect">
            <a:avLst/>
          </a:prstGeom>
        </p:spPr>
      </p:pic>
      <p:cxnSp>
        <p:nvCxnSpPr>
          <p:cNvPr id="17" name="Connettore 2 16"/>
          <p:cNvCxnSpPr/>
          <p:nvPr/>
        </p:nvCxnSpPr>
        <p:spPr>
          <a:xfrm flipV="1">
            <a:off x="6132674" y="4185560"/>
            <a:ext cx="517509" cy="17785"/>
          </a:xfrm>
          <a:prstGeom prst="straightConnector1">
            <a:avLst/>
          </a:prstGeom>
          <a:ln w="38100">
            <a:solidFill>
              <a:srgbClr val="AC13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67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632" y="292849"/>
            <a:ext cx="7452768" cy="4981883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389468" y="-25219"/>
            <a:ext cx="11802532" cy="31806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43">
            <a:extLst>
              <a:ext uri="{FF2B5EF4-FFF2-40B4-BE49-F238E27FC236}">
                <a16:creationId xmlns:a16="http://schemas.microsoft.com/office/drawing/2014/main" xmlns="" id="{1AA2A670-4772-4504-9A86-BE460BACA39F}"/>
              </a:ext>
            </a:extLst>
          </p:cNvPr>
          <p:cNvSpPr/>
          <p:nvPr/>
        </p:nvSpPr>
        <p:spPr>
          <a:xfrm>
            <a:off x="6516589" y="1506768"/>
            <a:ext cx="43751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3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Grazie dell’attenzione</a:t>
            </a:r>
            <a:endParaRPr lang="it-IT" sz="3600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66">
            <a:extLst>
              <a:ext uri="{FF2B5EF4-FFF2-40B4-BE49-F238E27FC236}">
                <a16:creationId xmlns:a16="http://schemas.microsoft.com/office/drawing/2014/main" xmlns="" id="{77D988CC-9B88-413E-93C2-C869C58096EA}"/>
              </a:ext>
            </a:extLst>
          </p:cNvPr>
          <p:cNvSpPr/>
          <p:nvPr/>
        </p:nvSpPr>
        <p:spPr>
          <a:xfrm>
            <a:off x="7238596" y="2086819"/>
            <a:ext cx="2504839" cy="24323"/>
          </a:xfrm>
          <a:prstGeom prst="rect">
            <a:avLst/>
          </a:prstGeom>
          <a:solidFill>
            <a:srgbClr val="AC131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284705"/>
            <a:ext cx="12192000" cy="1591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xmlns="" id="{1AA2A670-4772-4504-9A86-BE460BACA39F}"/>
              </a:ext>
            </a:extLst>
          </p:cNvPr>
          <p:cNvSpPr/>
          <p:nvPr/>
        </p:nvSpPr>
        <p:spPr>
          <a:xfrm>
            <a:off x="5709512" y="2317138"/>
            <a:ext cx="5989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0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Alessandro Tortelli – Centro Studi Turistici</a:t>
            </a:r>
            <a:endParaRPr lang="it-IT" sz="2000" i="1" dirty="0">
              <a:solidFill>
                <a:prstClr val="black">
                  <a:lumMod val="65000"/>
                  <a:lumOff val="35000"/>
                </a:prst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xmlns="" id="{1AA2A670-4772-4504-9A86-BE460BACA39F}"/>
              </a:ext>
            </a:extLst>
          </p:cNvPr>
          <p:cNvSpPr/>
          <p:nvPr/>
        </p:nvSpPr>
        <p:spPr>
          <a:xfrm>
            <a:off x="6785041" y="2677022"/>
            <a:ext cx="38382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0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Stefano Casini Benvenuti - IRPET</a:t>
            </a:r>
            <a:endParaRPr lang="it-IT" sz="2000" i="1" dirty="0">
              <a:solidFill>
                <a:prstClr val="black">
                  <a:lumMod val="65000"/>
                  <a:lumOff val="35000"/>
                </a:prst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6082571" y="1050884"/>
            <a:ext cx="9525" cy="3492000"/>
          </a:xfrm>
          <a:prstGeom prst="line">
            <a:avLst/>
          </a:prstGeom>
          <a:ln w="38100">
            <a:solidFill>
              <a:srgbClr val="AC1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379778" y="1329340"/>
            <a:ext cx="5172553" cy="278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CITTA' METROPOLITANA DI FIRENZE (valori in mln)</a:t>
            </a:r>
            <a:endParaRPr lang="it-IT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379778" y="333868"/>
            <a:ext cx="1181222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6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stime sulla domanda turistica della stagione 2019</a:t>
            </a:r>
          </a:p>
          <a:p>
            <a:r>
              <a:rPr lang="it-IT" i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(elaborazioni e stime </a:t>
            </a:r>
            <a:r>
              <a:rPr lang="it-IT" i="1" dirty="0" err="1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Cst</a:t>
            </a:r>
            <a:r>
              <a:rPr lang="it-IT" i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 dati della Città Metropolitana di Firenze)</a:t>
            </a:r>
            <a:endParaRPr lang="it-IT" sz="2400" i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664586" y="1836495"/>
          <a:ext cx="4602935" cy="151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051"/>
                <a:gridCol w="1191843"/>
                <a:gridCol w="1211845"/>
                <a:gridCol w="962196"/>
              </a:tblGrid>
              <a:tr h="521167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</a:t>
                      </a:r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-Ago 2018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</a:t>
                      </a:r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-Ago 2019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%</a:t>
                      </a:r>
                      <a:endParaRPr lang="it-IT" sz="1800" b="1" i="1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Arrivi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3,663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3,671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+0,2%</a:t>
                      </a:r>
                      <a:endParaRPr lang="it-IT" sz="1800" b="1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Presenze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10,749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10,879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+1,2%</a:t>
                      </a:r>
                      <a:endParaRPr lang="it-IT" sz="1800" b="1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Pm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2,9 notti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3,0 notti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1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6481874" y="1323244"/>
            <a:ext cx="5172553" cy="278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CITTA' DI FIRENZE (valori in mln)</a:t>
            </a:r>
            <a:endParaRPr lang="it-IT" dirty="0">
              <a:solidFill>
                <a:srgbClr val="AC131A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519605" y="3941684"/>
          <a:ext cx="2204926" cy="63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492"/>
                <a:gridCol w="1162434"/>
              </a:tblGrid>
              <a:tr h="27676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Italiani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Stranieri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+5,5%</a:t>
                      </a:r>
                      <a:endParaRPr lang="it-IT" sz="1600" b="1" i="1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-0,4%</a:t>
                      </a:r>
                      <a:endParaRPr lang="it-IT" sz="1600" b="1" i="1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/>
          </p:nvPr>
        </p:nvGraphicFramePr>
        <p:xfrm>
          <a:off x="3142477" y="3941684"/>
          <a:ext cx="2370458" cy="592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024"/>
                <a:gridCol w="1162434"/>
              </a:tblGrid>
              <a:tr h="27676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Alberghiero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Extra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+2,5%</a:t>
                      </a:r>
                      <a:endParaRPr lang="it-IT" sz="1600" b="1" i="1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-0,8%</a:t>
                      </a:r>
                      <a:endParaRPr lang="it-IT" sz="1600" b="1" i="1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extLst/>
          </p:nvPr>
        </p:nvGraphicFramePr>
        <p:xfrm>
          <a:off x="6575228" y="3941684"/>
          <a:ext cx="2204926" cy="63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492"/>
                <a:gridCol w="1162434"/>
              </a:tblGrid>
              <a:tr h="27676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Italiani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Stranieri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+6,3%</a:t>
                      </a:r>
                      <a:endParaRPr lang="it-IT" sz="1600" b="1" i="1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+1,4%</a:t>
                      </a:r>
                      <a:endParaRPr lang="it-IT" sz="1600" b="1" i="1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la 20"/>
          <p:cNvGraphicFramePr>
            <a:graphicFrameLocks noGrp="1"/>
          </p:cNvGraphicFramePr>
          <p:nvPr>
            <p:extLst/>
          </p:nvPr>
        </p:nvGraphicFramePr>
        <p:xfrm>
          <a:off x="9191623" y="3941684"/>
          <a:ext cx="2423408" cy="63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974"/>
                <a:gridCol w="1162434"/>
              </a:tblGrid>
              <a:tr h="27676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Alberghiero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Extra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+1,7%</a:t>
                      </a:r>
                      <a:endParaRPr lang="it-IT" sz="1600" b="1" i="1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+5,0%</a:t>
                      </a:r>
                      <a:endParaRPr lang="it-IT" sz="1600" b="1" i="1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>
            <p:extLst/>
          </p:nvPr>
        </p:nvGraphicFramePr>
        <p:xfrm>
          <a:off x="6766682" y="1835772"/>
          <a:ext cx="4602935" cy="151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051"/>
                <a:gridCol w="1191843"/>
                <a:gridCol w="1211845"/>
                <a:gridCol w="962196"/>
              </a:tblGrid>
              <a:tr h="521167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</a:t>
                      </a:r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-Ago 2018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</a:t>
                      </a:r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-Ago 2019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%</a:t>
                      </a:r>
                      <a:endParaRPr lang="it-IT" sz="1800" b="1" i="1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Arrivi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2,686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2,722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+1,4%</a:t>
                      </a:r>
                      <a:endParaRPr lang="it-IT" sz="1800" b="1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Presenze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7,244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7,436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+2,6%</a:t>
                      </a:r>
                      <a:endParaRPr lang="it-IT" sz="1800" b="1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7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Pm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2,7 notti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2,7 notti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1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379778" y="333868"/>
            <a:ext cx="1181222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6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Analisi di </a:t>
            </a:r>
            <a:r>
              <a:rPr lang="it-IT" sz="2600" b="1" dirty="0" err="1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Benchmarking</a:t>
            </a:r>
            <a:r>
              <a:rPr lang="it-IT" sz="26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dei 4 stelle della città di Firenze</a:t>
            </a:r>
          </a:p>
          <a:p>
            <a:r>
              <a:rPr lang="it-IT" i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(elaborazioni su dati della Piattaforma </a:t>
            </a:r>
            <a:r>
              <a:rPr lang="it-IT" i="1" dirty="0" err="1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MarketShare</a:t>
            </a:r>
            <a:r>
              <a:rPr lang="it-IT" i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it-IT" sz="2400" i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/>
          </p:nvPr>
        </p:nvGraphicFramePr>
        <p:xfrm>
          <a:off x="3445141" y="1403136"/>
          <a:ext cx="857332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948"/>
                <a:gridCol w="1975167"/>
                <a:gridCol w="1975167"/>
                <a:gridCol w="1102042"/>
              </a:tblGrid>
              <a:tr h="327489">
                <a:tc>
                  <a:txBody>
                    <a:bodyPr/>
                    <a:lstStyle/>
                    <a:p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</a:t>
                      </a:r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-Ago 2018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</a:t>
                      </a:r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-Ago 2019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</a:t>
                      </a:r>
                      <a:r>
                        <a:rPr lang="it-IT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it-IT" sz="20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%</a:t>
                      </a:r>
                      <a:endParaRPr lang="it-IT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8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Camere disponibili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383.243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385.419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+0,6%</a:t>
                      </a:r>
                      <a:endParaRPr lang="it-IT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8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Camere vendute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327.921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328.046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+0,04%</a:t>
                      </a:r>
                      <a:endParaRPr lang="it-IT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8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occupazione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85,6%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85,1%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endParaRPr lang="it-IT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8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Ricavo</a:t>
                      </a:r>
                      <a:r>
                        <a:rPr lang="it-IT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Medio Camera (ADR)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130,59 €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128,37 €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-1,7%</a:t>
                      </a:r>
                      <a:endParaRPr lang="it-IT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89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RevPar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111,74</a:t>
                      </a:r>
                      <a:r>
                        <a:rPr lang="it-IT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€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109,26</a:t>
                      </a:r>
                      <a:r>
                        <a:rPr lang="it-IT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€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-2,2%</a:t>
                      </a:r>
                      <a:endParaRPr lang="it-IT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8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Fatturato totale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42,825 mln €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42,110 mln €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-1,7%</a:t>
                      </a:r>
                      <a:endParaRPr lang="it-IT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8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Fatturato medio per esercizio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2,254 mln €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2,216 mln €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-1,7%</a:t>
                      </a:r>
                      <a:endParaRPr lang="it-IT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379778" y="1450939"/>
            <a:ext cx="2636138" cy="3200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  <a:buClr>
                <a:srgbClr val="515C6C"/>
              </a:buClr>
            </a:pP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CAMPIONE DI </a:t>
            </a:r>
            <a:r>
              <a:rPr lang="it-IT" sz="2000" b="1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19 ALBERGHI </a:t>
            </a:r>
            <a:r>
              <a:rPr lang="it-IT" sz="2000" dirty="0" smtClean="0">
                <a:solidFill>
                  <a:srgbClr val="515C6C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4 STELLE DELLA CITTA' DI FIRENZE, PER UNA CAPACITA' TOTALE DI 1.600 CAMERE (IL 20% DELLE CAMERE DEI 4 STELLE DI FIRENZE) </a:t>
            </a:r>
            <a:endParaRPr lang="it-IT" sz="2000" dirty="0">
              <a:solidFill>
                <a:srgbClr val="515C6C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29">
            <a:extLst>
              <a:ext uri="{FF2B5EF4-FFF2-40B4-BE49-F238E27FC236}">
                <a16:creationId xmlns:a16="http://schemas.microsoft.com/office/drawing/2014/main" xmlns="" id="{DBA837C8-6EDD-4278-AE83-6E72F3203788}"/>
              </a:ext>
            </a:extLst>
          </p:cNvPr>
          <p:cNvGrpSpPr>
            <a:grpSpLocks noChangeAspect="1"/>
          </p:cNvGrpSpPr>
          <p:nvPr/>
        </p:nvGrpSpPr>
        <p:grpSpPr>
          <a:xfrm>
            <a:off x="983286" y="1508346"/>
            <a:ext cx="4771161" cy="686003"/>
            <a:chOff x="4304511" y="1789340"/>
            <a:chExt cx="6914604" cy="1642558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xmlns="" id="{514D56BA-E386-4602-AAA5-E5D8D066FBC3}"/>
                </a:ext>
              </a:extLst>
            </p:cNvPr>
            <p:cNvSpPr/>
            <p:nvPr/>
          </p:nvSpPr>
          <p:spPr>
            <a:xfrm>
              <a:off x="4304511" y="1789340"/>
              <a:ext cx="1639663" cy="1639661"/>
            </a:xfrm>
            <a:prstGeom prst="rect">
              <a:avLst/>
            </a:prstGeom>
            <a:solidFill>
              <a:srgbClr val="AC1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571</a:t>
              </a:r>
              <a:r>
                <a:rPr lang="en-US" sz="1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ESERCIZI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xmlns="" id="{C1C2D080-7977-4256-9BE4-08161838E8B6}"/>
                </a:ext>
              </a:extLst>
            </p:cNvPr>
            <p:cNvSpPr/>
            <p:nvPr/>
          </p:nvSpPr>
          <p:spPr>
            <a:xfrm>
              <a:off x="6068373" y="1789340"/>
              <a:ext cx="1639663" cy="1639661"/>
            </a:xfrm>
            <a:prstGeom prst="rect">
              <a:avLst/>
            </a:prstGeom>
            <a:solidFill>
              <a:srgbClr val="AC1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20.936</a:t>
              </a:r>
            </a:p>
            <a:p>
              <a:pPr algn="ctr"/>
              <a:r>
                <a:rPr lang="en-US" sz="1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CAMERE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6AEB0FDA-C59D-4106-8631-5F0EC4BA2188}"/>
                </a:ext>
              </a:extLst>
            </p:cNvPr>
            <p:cNvSpPr/>
            <p:nvPr/>
          </p:nvSpPr>
          <p:spPr>
            <a:xfrm>
              <a:off x="7829394" y="1789340"/>
              <a:ext cx="1639663" cy="1639661"/>
            </a:xfrm>
            <a:prstGeom prst="rect">
              <a:avLst/>
            </a:prstGeom>
            <a:solidFill>
              <a:srgbClr val="AC1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45.572</a:t>
              </a:r>
            </a:p>
            <a:p>
              <a:pPr algn="ctr"/>
              <a:r>
                <a:rPr lang="en-US" sz="1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LETTI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E9CC6403-9DB7-4E64-8228-F96C8E493433}"/>
                </a:ext>
              </a:extLst>
            </p:cNvPr>
            <p:cNvSpPr/>
            <p:nvPr/>
          </p:nvSpPr>
          <p:spPr>
            <a:xfrm>
              <a:off x="9579453" y="1792237"/>
              <a:ext cx="1639662" cy="1639661"/>
            </a:xfrm>
            <a:prstGeom prst="rect">
              <a:avLst/>
            </a:prstGeom>
            <a:solidFill>
              <a:srgbClr val="AC1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79,8</a:t>
              </a:r>
            </a:p>
            <a:p>
              <a:pPr algn="ctr"/>
              <a:r>
                <a:rPr lang="en-US" sz="1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DIMENS.MEDIA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968885" y="1152444"/>
            <a:ext cx="47855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400" spc="90" dirty="0" smtClean="0">
                <a:solidFill>
                  <a:srgbClr val="515C6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OSPITALITÀ ALBERGHIERA</a:t>
            </a:r>
            <a:endParaRPr lang="it-IT" sz="2400" spc="90" dirty="0">
              <a:solidFill>
                <a:srgbClr val="515C6C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xmlns="" id="{5C998BA0-6D9C-4E71-AABD-0B1CE27665CD}"/>
              </a:ext>
            </a:extLst>
          </p:cNvPr>
          <p:cNvSpPr/>
          <p:nvPr/>
        </p:nvSpPr>
        <p:spPr>
          <a:xfrm>
            <a:off x="6762750" y="913496"/>
            <a:ext cx="47223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400" spc="90" dirty="0" smtClean="0">
                <a:solidFill>
                  <a:srgbClr val="515C6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OSPITALITÀ EXTRALBERGHIERA</a:t>
            </a:r>
            <a:endParaRPr lang="it-IT" sz="2400" spc="90" dirty="0">
              <a:solidFill>
                <a:srgbClr val="515C6C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xmlns="" id="{514D56BA-E386-4602-AAA5-E5D8D066FBC3}"/>
              </a:ext>
            </a:extLst>
          </p:cNvPr>
          <p:cNvSpPr/>
          <p:nvPr/>
        </p:nvSpPr>
        <p:spPr>
          <a:xfrm>
            <a:off x="6762750" y="1273653"/>
            <a:ext cx="1073003" cy="71833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3.233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ESERCIZI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xmlns="" id="{C1C2D080-7977-4256-9BE4-08161838E8B6}"/>
              </a:ext>
            </a:extLst>
          </p:cNvPr>
          <p:cNvSpPr/>
          <p:nvPr/>
        </p:nvSpPr>
        <p:spPr>
          <a:xfrm>
            <a:off x="7979837" y="1273653"/>
            <a:ext cx="1073003" cy="71833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23.566</a:t>
            </a:r>
          </a:p>
          <a:p>
            <a:pPr algn="ctr"/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CAMERE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xmlns="" id="{6AEB0FDA-C59D-4106-8631-5F0EC4BA2188}"/>
              </a:ext>
            </a:extLst>
          </p:cNvPr>
          <p:cNvSpPr/>
          <p:nvPr/>
        </p:nvSpPr>
        <p:spPr>
          <a:xfrm>
            <a:off x="9194963" y="1273653"/>
            <a:ext cx="1073003" cy="71833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55.243</a:t>
            </a:r>
          </a:p>
          <a:p>
            <a:pPr algn="ctr"/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LETTI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xmlns="" id="{E9CC6403-9DB7-4E64-8228-F96C8E493433}"/>
              </a:ext>
            </a:extLst>
          </p:cNvPr>
          <p:cNvSpPr/>
          <p:nvPr/>
        </p:nvSpPr>
        <p:spPr>
          <a:xfrm>
            <a:off x="10412049" y="1274968"/>
            <a:ext cx="1073003" cy="718339"/>
          </a:xfrm>
          <a:prstGeom prst="rect">
            <a:avLst/>
          </a:prstGeom>
          <a:solidFill>
            <a:srgbClr val="AC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17,1</a:t>
            </a:r>
          </a:p>
          <a:p>
            <a:pPr algn="ctr"/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DIMENS.MEDIA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96705" y="333868"/>
            <a:ext cx="1179529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sistema ricettivo della Città </a:t>
            </a:r>
            <a:r>
              <a:rPr lang="it-IT" sz="28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Metropolitana di </a:t>
            </a:r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Firenze nel 2018</a:t>
            </a:r>
            <a:endParaRPr lang="it-IT" sz="28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2"/>
          <a:stretch/>
        </p:blipFill>
        <p:spPr>
          <a:xfrm>
            <a:off x="6762750" y="2099108"/>
            <a:ext cx="4754526" cy="276922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01" y="2271303"/>
            <a:ext cx="4818529" cy="19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54">
            <a:extLst>
              <a:ext uri="{FF2B5EF4-FFF2-40B4-BE49-F238E27FC236}">
                <a16:creationId xmlns:a16="http://schemas.microsoft.com/office/drawing/2014/main" xmlns="" id="{B9810A48-58EE-4653-9094-4015568448A4}"/>
              </a:ext>
            </a:extLst>
          </p:cNvPr>
          <p:cNvSpPr/>
          <p:nvPr/>
        </p:nvSpPr>
        <p:spPr>
          <a:xfrm>
            <a:off x="23750" y="1409542"/>
            <a:ext cx="6072249" cy="28740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r>
              <a:rPr lang="en-US" sz="2000" dirty="0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Dal 2013 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</a:t>
            </a:r>
            <a:r>
              <a:rPr lang="en-US" sz="2000" dirty="0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 2018 +794 </a:t>
            </a:r>
            <a:r>
              <a:rPr lang="en-US" sz="2000" dirty="0" err="1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esercizi</a:t>
            </a:r>
            <a:r>
              <a:rPr lang="en-US" sz="2000" dirty="0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e +12.200 </a:t>
            </a:r>
            <a:r>
              <a:rPr lang="en-US" sz="2000" dirty="0" err="1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letti</a:t>
            </a:r>
            <a:endParaRPr lang="en-US" sz="2000" dirty="0" smtClean="0">
              <a:ln w="22225">
                <a:noFill/>
              </a:ln>
              <a:solidFill>
                <a:srgbClr val="515C6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  <a:buSzPct val="130000"/>
            </a:pPr>
            <a:endParaRPr lang="en-US" sz="700" dirty="0" smtClean="0">
              <a:ln w="22225">
                <a:noFill/>
              </a:ln>
              <a:solidFill>
                <a:srgbClr val="AC131A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+788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esercizi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extralberghieri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per +</a:t>
            </a:r>
            <a:r>
              <a:rPr lang="en-US" sz="2000" dirty="0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11.468 </a:t>
            </a:r>
            <a:r>
              <a:rPr lang="en-US" sz="2000" dirty="0" err="1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letti</a:t>
            </a:r>
            <a:endParaRPr lang="en-US" sz="2000" dirty="0" smtClean="0">
              <a:ln w="22225">
                <a:noFill/>
              </a:ln>
              <a:solidFill>
                <a:srgbClr val="515C6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  <a:buSzPct val="130000"/>
            </a:pPr>
            <a:endParaRPr lang="en-US" sz="700" dirty="0" smtClean="0">
              <a:ln w="22225">
                <a:noFill/>
              </a:ln>
              <a:solidFill>
                <a:srgbClr val="515C6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+6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alberghi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per +732 </a:t>
            </a:r>
            <a:r>
              <a:rPr lang="en-US" sz="2000" dirty="0" err="1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letti</a:t>
            </a:r>
            <a:endParaRPr lang="en-US" sz="2000" dirty="0" smtClean="0">
              <a:ln w="22225">
                <a:noFill/>
              </a:ln>
              <a:solidFill>
                <a:srgbClr val="515C6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  <a:buSzPct val="130000"/>
            </a:pPr>
            <a:endParaRPr lang="en-US" sz="700" dirty="0" smtClean="0">
              <a:ln w="22225">
                <a:noFill/>
              </a:ln>
              <a:solidFill>
                <a:srgbClr val="AC131A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Aumentano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gli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alberghi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a 4 e 5 </a:t>
            </a:r>
            <a:r>
              <a:rPr lang="en-US" sz="2000" dirty="0" err="1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stelle</a:t>
            </a:r>
            <a:endParaRPr lang="en-US" sz="2000" dirty="0" smtClean="0">
              <a:ln w="22225">
                <a:noFill/>
              </a:ln>
              <a:solidFill>
                <a:srgbClr val="515C6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  <a:buSzPct val="130000"/>
            </a:pPr>
            <a:endParaRPr lang="en-US" sz="700" dirty="0" smtClean="0">
              <a:ln w="22225">
                <a:noFill/>
              </a:ln>
              <a:solidFill>
                <a:srgbClr val="515C6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+241 Case Vacanze con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oltre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1.500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letti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in </a:t>
            </a:r>
            <a:r>
              <a:rPr lang="en-US" sz="2000" dirty="0" err="1" smtClean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più</a:t>
            </a:r>
            <a:endParaRPr lang="en-US" sz="2000" dirty="0" smtClean="0">
              <a:ln w="22225">
                <a:noFill/>
              </a:ln>
              <a:solidFill>
                <a:srgbClr val="515C6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>
              <a:buClr>
                <a:srgbClr val="AC131A"/>
              </a:buClr>
              <a:buSzPct val="130000"/>
            </a:pPr>
            <a:endParaRPr lang="en-US" sz="700" dirty="0" smtClean="0">
              <a:ln w="22225">
                <a:noFill/>
              </a:ln>
              <a:solidFill>
                <a:srgbClr val="AC131A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Cresce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la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capacità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degli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Ostelli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(+15,4%) e delle Residenze </a:t>
            </a:r>
            <a:r>
              <a:rPr lang="en-US" sz="2000" dirty="0" err="1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d’Epoca</a:t>
            </a:r>
            <a:r>
              <a:rPr lang="en-US" sz="2000" dirty="0">
                <a:ln w="22225">
                  <a:noFill/>
                </a:ln>
                <a:solidFill>
                  <a:srgbClr val="515C6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(+112,6%)</a:t>
            </a:r>
            <a:endParaRPr lang="en-US" sz="2000" dirty="0">
              <a:ln w="22225">
                <a:noFill/>
              </a:ln>
              <a:solidFill>
                <a:srgbClr val="AC131A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endParaRPr lang="en-US" sz="2200" dirty="0">
              <a:ln w="22225">
                <a:noFill/>
              </a:ln>
              <a:solidFill>
                <a:srgbClr val="515C6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endParaRPr lang="en-US" sz="2200" dirty="0">
              <a:ln w="22225">
                <a:noFill/>
              </a:ln>
              <a:solidFill>
                <a:srgbClr val="AC131A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endParaRPr lang="en-US" sz="2200" dirty="0">
              <a:ln w="22225">
                <a:noFill/>
              </a:ln>
              <a:solidFill>
                <a:srgbClr val="515C6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SzPct val="130000"/>
              <a:buFont typeface="Segoe UI Semibold" panose="020B0702040204020203" pitchFamily="34" charset="0"/>
              <a:buChar char="―"/>
            </a:pPr>
            <a:endParaRPr lang="en-US" sz="2200" dirty="0">
              <a:ln w="22225">
                <a:noFill/>
              </a:ln>
              <a:solidFill>
                <a:srgbClr val="AC131A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79778" y="333868"/>
            <a:ext cx="1181222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4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Evoluzione dell’offerta ricettiva della </a:t>
            </a:r>
            <a:r>
              <a:rPr lang="it-IT" sz="24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Città Metropolitana di </a:t>
            </a:r>
            <a:r>
              <a:rPr lang="it-IT" sz="24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Firenze 2013-2018</a:t>
            </a:r>
            <a:endParaRPr lang="it-IT" sz="24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2567"/>
          <a:stretch/>
        </p:blipFill>
        <p:spPr bwMode="auto">
          <a:xfrm>
            <a:off x="6285883" y="1409542"/>
            <a:ext cx="5705330" cy="30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9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66" r="10028"/>
          <a:stretch/>
        </p:blipFill>
        <p:spPr>
          <a:xfrm>
            <a:off x="5609170" y="1002341"/>
            <a:ext cx="6059097" cy="3888000"/>
          </a:xfrm>
          <a:prstGeom prst="rect">
            <a:avLst/>
          </a:prstGeom>
        </p:spPr>
      </p:pic>
      <p:sp>
        <p:nvSpPr>
          <p:cNvPr id="32" name="Rectangle 54">
            <a:extLst>
              <a:ext uri="{FF2B5EF4-FFF2-40B4-BE49-F238E27FC236}">
                <a16:creationId xmlns:a16="http://schemas.microsoft.com/office/drawing/2014/main" xmlns="" id="{B9810A48-58EE-4653-9094-4015568448A4}"/>
              </a:ext>
            </a:extLst>
          </p:cNvPr>
          <p:cNvSpPr/>
          <p:nvPr/>
        </p:nvSpPr>
        <p:spPr>
          <a:xfrm>
            <a:off x="379777" y="1879366"/>
            <a:ext cx="5150689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it-IT" sz="2400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tutte le aree </a:t>
            </a:r>
            <a:r>
              <a:rPr lang="it-IT" sz="2400" dirty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della Città </a:t>
            </a:r>
            <a:r>
              <a:rPr lang="it-IT" sz="2400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Metropolitana è aumentata la capacità </a:t>
            </a:r>
            <a:r>
              <a:rPr lang="it-IT" sz="2400" dirty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ricettiva, </a:t>
            </a:r>
            <a:r>
              <a:rPr lang="it-IT" sz="2400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esercizi e in posti letto. Complessivamente il tasso medio di crescita è stato del +</a:t>
            </a:r>
            <a:r>
              <a:rPr lang="it-IT" sz="2400" dirty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13,8</a:t>
            </a:r>
            <a:r>
              <a:rPr lang="it-IT" sz="2400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US" sz="2400" spc="90" dirty="0">
              <a:ln w="22225">
                <a:noFill/>
              </a:ln>
              <a:solidFill>
                <a:srgbClr val="AC131A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9778" y="333868"/>
            <a:ext cx="1181222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4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Evoluzione dell’offerta ricettiva della </a:t>
            </a:r>
            <a:r>
              <a:rPr lang="it-IT" sz="24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Città Metropolitana di </a:t>
            </a:r>
            <a:r>
              <a:rPr lang="it-IT" sz="24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Firenze 2013-2018</a:t>
            </a:r>
            <a:endParaRPr lang="it-IT" sz="2400" b="1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487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07988" y="306425"/>
            <a:ext cx="96696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800" b="1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domanda turistica della </a:t>
            </a:r>
            <a:r>
              <a:rPr lang="it-IT" sz="2800" b="1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Città Metropolitana di Firenze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873125"/>
            <a:ext cx="12065000" cy="18016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sz="2200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2018: oltre 5,3 mln di arrivi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poco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 di 15,5 mln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presenze</a:t>
            </a:r>
          </a:p>
          <a:p>
            <a:pPr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 permanenza media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2,9 notti (2,7 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notti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nel 2013)</a:t>
            </a:r>
            <a:endParaRPr lang="it-IT" dirty="0">
              <a:solidFill>
                <a:srgbClr val="515C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Incrementi maggiori per il mercato italiano: +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15,5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di arrivi, +</a:t>
            </a:r>
            <a:r>
              <a:rPr lang="it-IT" dirty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36,2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di </a:t>
            </a: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presenze</a:t>
            </a:r>
          </a:p>
          <a:p>
            <a:pPr indent="-342900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Alberghiero: rispetto </a:t>
            </a:r>
            <a:r>
              <a:rPr lang="it-IT" dirty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2013 gli stranieri segnano il +16,6% e gli italiani il +25,7%</a:t>
            </a:r>
          </a:p>
          <a:p>
            <a:pPr algn="just">
              <a:buClr>
                <a:srgbClr val="AC131A"/>
              </a:buClr>
              <a:buSzPct val="150000"/>
              <a:buFont typeface="Segoe UI" panose="020B0502040204020203" pitchFamily="34" charset="0"/>
              <a:buChar char="―"/>
            </a:pPr>
            <a:r>
              <a:rPr lang="it-IT" dirty="0" smtClean="0">
                <a:solidFill>
                  <a:srgbClr val="515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smtClean="0">
                <a:latin typeface="Segoe UI" panose="020B0502040204020203" pitchFamily="34" charset="0"/>
                <a:cs typeface="Segoe UI" panose="020B0502040204020203" pitchFamily="34" charset="0"/>
              </a:rPr>
              <a:t>Extralberghiero: </a:t>
            </a:r>
            <a:r>
              <a:rPr lang="it-IT" dirty="0" smtClean="0">
                <a:latin typeface="Segoe UI" panose="020B0502040204020203" pitchFamily="34" charset="0"/>
                <a:cs typeface="Segoe UI" panose="020B0502040204020203" pitchFamily="34" charset="0"/>
              </a:rPr>
              <a:t>Rispetto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al 2013 si rileva un +33,4% di arrivi e +37% di </a:t>
            </a:r>
            <a:r>
              <a:rPr lang="it-IT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pernottamenti. Prevalgono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gli stranieri </a:t>
            </a:r>
            <a:endParaRPr lang="it-IT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rgbClr val="AC131A"/>
              </a:buClr>
              <a:buSzPct val="150000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(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70,4%), ma aumentano gli italiani (+56,7% rispetto al 2013</a:t>
            </a:r>
            <a:r>
              <a:rPr lang="it-IT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79004" y="3368515"/>
            <a:ext cx="781294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oltre 650 mila </a:t>
            </a:r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arrivi in più. +2,7% </a:t>
            </a:r>
            <a:r>
              <a:rPr lang="it-IT" sz="2200" dirty="0" err="1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Var</a:t>
            </a:r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it-IT" sz="2200" dirty="0" err="1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m.a</a:t>
            </a:r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endParaRPr lang="it-IT" sz="22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circa 3 mln di presenze in </a:t>
            </a:r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più. +4,3% </a:t>
            </a:r>
            <a:r>
              <a:rPr lang="it-IT" sz="2200" dirty="0" err="1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Var</a:t>
            </a:r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it-IT" sz="2200" dirty="0" err="1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m.a</a:t>
            </a:r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it-IT" sz="22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AC131A"/>
              </a:buClr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anche nel </a:t>
            </a:r>
            <a:r>
              <a:rPr lang="it-IT" sz="2200" dirty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2018 </a:t>
            </a:r>
            <a:r>
              <a:rPr lang="it-IT" sz="2200" dirty="0" smtClean="0">
                <a:solidFill>
                  <a:srgbClr val="AC131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è risultata maggioritaria la quota degli stranieri (71,8%)</a:t>
            </a:r>
            <a:endParaRPr lang="it-IT" sz="2200" dirty="0">
              <a:solidFill>
                <a:srgbClr val="AC131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54">
            <a:extLst>
              <a:ext uri="{FF2B5EF4-FFF2-40B4-BE49-F238E27FC236}">
                <a16:creationId xmlns:a16="http://schemas.microsoft.com/office/drawing/2014/main" xmlns="" id="{B9810A48-58EE-4653-9094-4015568448A4}"/>
              </a:ext>
            </a:extLst>
          </p:cNvPr>
          <p:cNvSpPr/>
          <p:nvPr/>
        </p:nvSpPr>
        <p:spPr>
          <a:xfrm>
            <a:off x="4044092" y="2674819"/>
            <a:ext cx="421052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it-IT" sz="3600" dirty="0" smtClean="0">
                <a:solidFill>
                  <a:srgbClr val="AC13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 2013 AL 2018</a:t>
            </a:r>
            <a:endParaRPr lang="en-US" sz="3600" dirty="0">
              <a:ln w="22225">
                <a:noFill/>
              </a:ln>
              <a:solidFill>
                <a:srgbClr val="AC131A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582" y="2566473"/>
            <a:ext cx="2196000" cy="23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atto firenze 2019_bozza">
  <a:themeElements>
    <a:clrScheme name="Data Driven">
      <a:dk1>
        <a:sysClr val="windowText" lastClr="000000"/>
      </a:dk1>
      <a:lt1>
        <a:sysClr val="window" lastClr="FFFFFF"/>
      </a:lt1>
      <a:dk2>
        <a:srgbClr val="2B364A"/>
      </a:dk2>
      <a:lt2>
        <a:srgbClr val="E7E6E6"/>
      </a:lt2>
      <a:accent1>
        <a:srgbClr val="13C8B5"/>
      </a:accent1>
      <a:accent2>
        <a:srgbClr val="7670A7"/>
      </a:accent2>
      <a:accent3>
        <a:srgbClr val="20A3A5"/>
      </a:accent3>
      <a:accent4>
        <a:srgbClr val="14C4B7"/>
      </a:accent4>
      <a:accent5>
        <a:srgbClr val="515C6C"/>
      </a:accent5>
      <a:accent6>
        <a:srgbClr val="7AF2E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mpatto firenze 2019_bozza">
  <a:themeElements>
    <a:clrScheme name="Data Driven">
      <a:dk1>
        <a:sysClr val="windowText" lastClr="000000"/>
      </a:dk1>
      <a:lt1>
        <a:sysClr val="window" lastClr="FFFFFF"/>
      </a:lt1>
      <a:dk2>
        <a:srgbClr val="2B364A"/>
      </a:dk2>
      <a:lt2>
        <a:srgbClr val="E7E6E6"/>
      </a:lt2>
      <a:accent1>
        <a:srgbClr val="13C8B5"/>
      </a:accent1>
      <a:accent2>
        <a:srgbClr val="7670A7"/>
      </a:accent2>
      <a:accent3>
        <a:srgbClr val="20A3A5"/>
      </a:accent3>
      <a:accent4>
        <a:srgbClr val="14C4B7"/>
      </a:accent4>
      <a:accent5>
        <a:srgbClr val="515C6C"/>
      </a:accent5>
      <a:accent6>
        <a:srgbClr val="7AF2E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Impatto firenze 2019_bozza</Template>
  <TotalTime>5555</TotalTime>
  <Words>2895</Words>
  <Application>Microsoft Office PowerPoint</Application>
  <PresentationFormat>Widescreen</PresentationFormat>
  <Paragraphs>369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Open Sans</vt:lpstr>
      <vt:lpstr>Segoe UI</vt:lpstr>
      <vt:lpstr>Segoe UI Black</vt:lpstr>
      <vt:lpstr>Segoe UI Semibold</vt:lpstr>
      <vt:lpstr>Times New Roman</vt:lpstr>
      <vt:lpstr>Wingdings</vt:lpstr>
      <vt:lpstr>Impatto firenze 2019_bozza</vt:lpstr>
      <vt:lpstr>1_Impatto firenze 2019_bozza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sandro</cp:lastModifiedBy>
  <cp:revision>706</cp:revision>
  <cp:lastPrinted>2019-11-04T10:04:44Z</cp:lastPrinted>
  <dcterms:created xsi:type="dcterms:W3CDTF">2017-05-20T01:56:42Z</dcterms:created>
  <dcterms:modified xsi:type="dcterms:W3CDTF">2019-11-20T17:44:20Z</dcterms:modified>
</cp:coreProperties>
</file>